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307" r:id="rId2"/>
    <p:sldId id="308" r:id="rId3"/>
    <p:sldId id="257" r:id="rId4"/>
    <p:sldId id="309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310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311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9050E-1D9A-4C15-9B11-1F6D649D959C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2FD36F-9400-4791-B6DE-E4FD0EEC63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8957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FD36F-9400-4791-B6DE-E4FD0EEC63C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553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FD36F-9400-4791-B6DE-E4FD0EEC63C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327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18CS51                                          Module 3 : ENTREPRENEUR                    Prof. Muneshwara M S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8E4EA-7888-4442-A7B4-C8355B5A8F7C}" type="datetime1">
              <a:rPr lang="en-US" smtClean="0"/>
              <a:t>10/20/2020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tx1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18CS51                                          Module 3 : ENTREPRENEUR                    Prof. Muneshwara M S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272A-A8BA-44E3-BCFE-3F0ACEE1C4D7}" type="datetime1">
              <a:rPr lang="en-US" smtClean="0"/>
              <a:t>10/20/2020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tx1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18CS51                                          Module 3 : ENTREPRENEUR                    Prof. Muneshwara M S</a:t>
            </a: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5D55D-A141-4E85-B88D-AA5D748FFF10}" type="datetime1">
              <a:rPr lang="en-US" smtClean="0"/>
              <a:t>10/20/2020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tx1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18CS51                                          Module 3 : ENTREPRENEUR                    Prof. Muneshwara M S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5F3C0-306C-42E6-90D9-4BBEAA981FFE}" type="datetime1">
              <a:rPr lang="en-US" smtClean="0"/>
              <a:t>10/20/2020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18CS51                                          Module 3 : ENTREPRENEUR                    Prof. Muneshwara M S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9A579-0DEA-4404-ACBA-B6135D3D03D3}" type="datetime1">
              <a:rPr lang="en-US" smtClean="0"/>
              <a:t>10/20/2020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00062" y="5945187"/>
            <a:ext cx="4897755" cy="913130"/>
          </a:xfrm>
          <a:custGeom>
            <a:avLst/>
            <a:gdLst/>
            <a:ahLst/>
            <a:cxnLst/>
            <a:rect l="l" t="t" r="r" b="b"/>
            <a:pathLst>
              <a:path w="4897755" h="913129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  <a:path w="4897755" h="913129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</a:pathLst>
          </a:custGeom>
          <a:solidFill>
            <a:srgbClr val="A6B8DB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85775" y="5938837"/>
            <a:ext cx="3653154" cy="919480"/>
          </a:xfrm>
          <a:custGeom>
            <a:avLst/>
            <a:gdLst/>
            <a:ahLst/>
            <a:cxnLst/>
            <a:rect l="l" t="t" r="r" b="b"/>
            <a:pathLst>
              <a:path w="3653154" h="919479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5784015"/>
            <a:ext cx="3372797" cy="10739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9236" y="1499057"/>
            <a:ext cx="8145526" cy="2545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tx1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45668" y="1959610"/>
            <a:ext cx="7733665" cy="3938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18CS51                                          Module 3 : ENTREPRENEUR                    Prof. Muneshwara M S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5E6D0-0BE3-49B8-BB08-E5DAC893CC61}" type="datetime1">
              <a:rPr lang="en-US" smtClean="0"/>
              <a:t>10/20/2020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57157" y="6573208"/>
            <a:ext cx="191770" cy="167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techstory.in/suchimukherjee/" TargetMode="External"/><Relationship Id="rId2" Type="http://schemas.openxmlformats.org/officeDocument/2006/relationships/hyperlink" Target="http://www.limeroad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hyperlink" Target="http://www.indianweb2.com/2013/04/nextdrop-social-startup-case-study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vestopedia.com/terms/i/intrapreneur.asp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370" y="3276600"/>
            <a:ext cx="8145526" cy="254571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76" y="304800"/>
            <a:ext cx="9144000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453957"/>
            <a:ext cx="8839199" cy="402304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en-IN" spc="-5" smtClean="0"/>
              <a:t>1</a:t>
            </a:fld>
            <a:endParaRPr lang="en-IN" spc="-5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109727" y="6558121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11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499057"/>
            <a:ext cx="472186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69900" algn="l"/>
              </a:tabLst>
            </a:pPr>
            <a:r>
              <a:rPr sz="1750" b="1" spc="5" dirty="0">
                <a:solidFill>
                  <a:srgbClr val="4F81BC"/>
                </a:solidFill>
                <a:latin typeface="Bookman Old Style"/>
                <a:cs typeface="Bookman Old Style"/>
              </a:rPr>
              <a:t>1.	</a:t>
            </a:r>
            <a:r>
              <a:rPr sz="2600" b="1" spc="-5" dirty="0">
                <a:latin typeface="Bookman Old Style"/>
                <a:cs typeface="Bookman Old Style"/>
              </a:rPr>
              <a:t>Planning </a:t>
            </a:r>
            <a:r>
              <a:rPr sz="2600" b="1" dirty="0">
                <a:latin typeface="Bookman Old Style"/>
                <a:cs typeface="Bookman Old Style"/>
              </a:rPr>
              <a:t>of the</a:t>
            </a:r>
            <a:r>
              <a:rPr sz="2600" b="1" spc="335" dirty="0">
                <a:latin typeface="Bookman Old Style"/>
                <a:cs typeface="Bookman Old Style"/>
              </a:rPr>
              <a:t> </a:t>
            </a:r>
            <a:r>
              <a:rPr sz="2600" b="1" dirty="0">
                <a:latin typeface="Bookman Old Style"/>
                <a:cs typeface="Bookman Old Style"/>
              </a:rPr>
              <a:t>project:</a:t>
            </a:r>
            <a:endParaRPr sz="260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3172" y="1895601"/>
            <a:ext cx="44075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89305" algn="l"/>
                <a:tab pos="2155190" algn="l"/>
                <a:tab pos="3031490" algn="l"/>
              </a:tabLst>
            </a:pPr>
            <a:r>
              <a:rPr sz="2600" b="0" spc="-5" dirty="0">
                <a:latin typeface="Bookman Old Style"/>
                <a:cs typeface="Bookman Old Style"/>
              </a:rPr>
              <a:t>the	project	and	Program</a:t>
            </a:r>
            <a:endParaRPr sz="2600">
              <a:latin typeface="Bookman Old Style"/>
              <a:cs typeface="Bookman Old Sty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74233" y="1499057"/>
            <a:ext cx="2935605" cy="819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5725" marR="5080" indent="-73660">
              <a:lnSpc>
                <a:spcPct val="100000"/>
              </a:lnSpc>
              <a:spcBef>
                <a:spcPts val="105"/>
              </a:spcBef>
              <a:tabLst>
                <a:tab pos="847725" algn="l"/>
                <a:tab pos="1304925" algn="l"/>
                <a:tab pos="1853564" algn="l"/>
                <a:tab pos="2406650" algn="l"/>
              </a:tabLst>
            </a:pPr>
            <a:r>
              <a:rPr sz="2600" b="0" dirty="0">
                <a:latin typeface="Bookman Old Style"/>
                <a:cs typeface="Bookman Old Style"/>
              </a:rPr>
              <a:t>idea	of	</a:t>
            </a:r>
            <a:r>
              <a:rPr sz="2600" b="0" spc="5" dirty="0">
                <a:latin typeface="Bookman Old Style"/>
                <a:cs typeface="Bookman Old Style"/>
              </a:rPr>
              <a:t>l</a:t>
            </a:r>
            <a:r>
              <a:rPr sz="2600" b="0" spc="-5" dirty="0">
                <a:latin typeface="Bookman Old Style"/>
                <a:cs typeface="Bookman Old Style"/>
              </a:rPr>
              <a:t>au</a:t>
            </a:r>
            <a:r>
              <a:rPr sz="2600" b="0" spc="-15" dirty="0">
                <a:latin typeface="Bookman Old Style"/>
                <a:cs typeface="Bookman Old Style"/>
              </a:rPr>
              <a:t>n</a:t>
            </a:r>
            <a:r>
              <a:rPr sz="2600" b="0" spc="-5" dirty="0">
                <a:latin typeface="Bookman Old Style"/>
                <a:cs typeface="Bookman Old Style"/>
              </a:rPr>
              <a:t>c</a:t>
            </a:r>
            <a:r>
              <a:rPr sz="2600" b="0" spc="-20" dirty="0">
                <a:latin typeface="Bookman Old Style"/>
                <a:cs typeface="Bookman Old Style"/>
              </a:rPr>
              <a:t>h</a:t>
            </a:r>
            <a:r>
              <a:rPr sz="2600" b="0" dirty="0">
                <a:latin typeface="Bookman Old Style"/>
                <a:cs typeface="Bookman Old Style"/>
              </a:rPr>
              <a:t>i</a:t>
            </a:r>
            <a:r>
              <a:rPr sz="2600" b="0" spc="-20" dirty="0">
                <a:latin typeface="Bookman Old Style"/>
                <a:cs typeface="Bookman Old Style"/>
              </a:rPr>
              <a:t>n</a:t>
            </a:r>
            <a:r>
              <a:rPr sz="2600" b="0" dirty="0">
                <a:latin typeface="Bookman Old Style"/>
                <a:cs typeface="Bookman Old Style"/>
              </a:rPr>
              <a:t>g  </a:t>
            </a:r>
            <a:r>
              <a:rPr sz="2600" b="0" spc="-5" dirty="0">
                <a:latin typeface="Bookman Old Style"/>
                <a:cs typeface="Bookman Old Style"/>
              </a:rPr>
              <a:t>st</a:t>
            </a:r>
            <a:r>
              <a:rPr sz="2600" b="0" spc="-15" dirty="0">
                <a:latin typeface="Bookman Old Style"/>
                <a:cs typeface="Bookman Old Style"/>
              </a:rPr>
              <a:t>r</a:t>
            </a:r>
            <a:r>
              <a:rPr sz="2600" b="0" spc="-5" dirty="0">
                <a:latin typeface="Bookman Old Style"/>
                <a:cs typeface="Bookman Old Style"/>
              </a:rPr>
              <a:t>uctur</a:t>
            </a:r>
            <a:r>
              <a:rPr sz="2600" b="0" dirty="0">
                <a:latin typeface="Bookman Old Style"/>
                <a:cs typeface="Bookman Old Style"/>
              </a:rPr>
              <a:t>e	</a:t>
            </a:r>
            <a:r>
              <a:rPr sz="2600" b="0" spc="5" dirty="0">
                <a:latin typeface="Bookman Old Style"/>
                <a:cs typeface="Bookman Old Style"/>
              </a:rPr>
              <a:t>o</a:t>
            </a:r>
            <a:r>
              <a:rPr sz="2600" b="0" dirty="0">
                <a:latin typeface="Bookman Old Style"/>
                <a:cs typeface="Bookman Old Style"/>
              </a:rPr>
              <a:t>f	t</a:t>
            </a:r>
            <a:r>
              <a:rPr sz="2600" b="0" spc="-10" dirty="0">
                <a:latin typeface="Bookman Old Style"/>
                <a:cs typeface="Bookman Old Style"/>
              </a:rPr>
              <a:t>h</a:t>
            </a:r>
            <a:r>
              <a:rPr sz="2600" b="0" dirty="0">
                <a:latin typeface="Bookman Old Style"/>
                <a:cs typeface="Bookman Old Style"/>
              </a:rPr>
              <a:t>e</a:t>
            </a:r>
            <a:endParaRPr sz="2600">
              <a:latin typeface="Bookman Old Style"/>
              <a:cs typeface="Bookman Old Sty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2242159"/>
            <a:ext cx="7964170" cy="3399154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495"/>
              </a:spcBef>
            </a:pPr>
            <a:r>
              <a:rPr sz="2600" b="0" spc="-5" dirty="0">
                <a:latin typeface="Bookman Old Style"/>
                <a:cs typeface="Bookman Old Style"/>
              </a:rPr>
              <a:t>business</a:t>
            </a:r>
            <a:endParaRPr sz="2600">
              <a:latin typeface="Bookman Old Style"/>
              <a:cs typeface="Bookman Old Style"/>
            </a:endParaRPr>
          </a:p>
          <a:p>
            <a:pPr marL="469900" marR="6985" indent="-457834" algn="just">
              <a:lnSpc>
                <a:spcPct val="100000"/>
              </a:lnSpc>
              <a:spcBef>
                <a:spcPts val="395"/>
              </a:spcBef>
              <a:buClr>
                <a:srgbClr val="4F81BC"/>
              </a:buClr>
              <a:buSzPct val="67307"/>
              <a:buAutoNum type="arabicPeriod" startAt="2"/>
              <a:tabLst>
                <a:tab pos="470534" algn="l"/>
              </a:tabLst>
            </a:pPr>
            <a:r>
              <a:rPr sz="2600" b="1" dirty="0">
                <a:latin typeface="Bookman Old Style"/>
                <a:cs typeface="Bookman Old Style"/>
              </a:rPr>
              <a:t>Management: </a:t>
            </a:r>
            <a:r>
              <a:rPr sz="2600" b="0" spc="-5" dirty="0">
                <a:latin typeface="Bookman Old Style"/>
                <a:cs typeface="Bookman Old Style"/>
              </a:rPr>
              <a:t>responsible </a:t>
            </a:r>
            <a:r>
              <a:rPr sz="2600" b="0" dirty="0">
                <a:latin typeface="Bookman Old Style"/>
                <a:cs typeface="Bookman Old Style"/>
              </a:rPr>
              <a:t>for </a:t>
            </a:r>
            <a:r>
              <a:rPr sz="2600" b="0" spc="-5" dirty="0">
                <a:latin typeface="Bookman Old Style"/>
                <a:cs typeface="Bookman Old Style"/>
              </a:rPr>
              <a:t>the  </a:t>
            </a:r>
            <a:r>
              <a:rPr sz="2600" b="0" dirty="0">
                <a:latin typeface="Bookman Old Style"/>
                <a:cs typeface="Bookman Old Style"/>
              </a:rPr>
              <a:t>management of</a:t>
            </a:r>
            <a:r>
              <a:rPr sz="2600" b="0" spc="-45" dirty="0">
                <a:latin typeface="Bookman Old Style"/>
                <a:cs typeface="Bookman Old Style"/>
              </a:rPr>
              <a:t> </a:t>
            </a:r>
            <a:r>
              <a:rPr sz="2600" b="0" dirty="0">
                <a:latin typeface="Bookman Old Style"/>
                <a:cs typeface="Bookman Old Style"/>
              </a:rPr>
              <a:t>business</a:t>
            </a:r>
            <a:endParaRPr sz="2600">
              <a:latin typeface="Bookman Old Style"/>
              <a:cs typeface="Bookman Old Style"/>
            </a:endParaRPr>
          </a:p>
          <a:p>
            <a:pPr marL="469900" marR="5080" indent="-457834" algn="just">
              <a:lnSpc>
                <a:spcPts val="3110"/>
              </a:lnSpc>
              <a:spcBef>
                <a:spcPts val="525"/>
              </a:spcBef>
              <a:buClr>
                <a:srgbClr val="4F81BC"/>
              </a:buClr>
              <a:buSzPct val="67307"/>
              <a:buAutoNum type="arabicPeriod" startAt="2"/>
              <a:tabLst>
                <a:tab pos="470534" algn="l"/>
              </a:tabLst>
            </a:pPr>
            <a:r>
              <a:rPr sz="2600" b="1" dirty="0">
                <a:latin typeface="Bookman Old Style"/>
                <a:cs typeface="Bookman Old Style"/>
              </a:rPr>
              <a:t>To </a:t>
            </a:r>
            <a:r>
              <a:rPr sz="2600" b="1" spc="-5" dirty="0">
                <a:latin typeface="Bookman Old Style"/>
                <a:cs typeface="Bookman Old Style"/>
              </a:rPr>
              <a:t>Face </a:t>
            </a:r>
            <a:r>
              <a:rPr sz="2600" b="1" dirty="0">
                <a:latin typeface="Bookman Old Style"/>
                <a:cs typeface="Bookman Old Style"/>
              </a:rPr>
              <a:t>Risks: </a:t>
            </a:r>
            <a:r>
              <a:rPr sz="2600" b="0" dirty="0">
                <a:latin typeface="Bookman Old Style"/>
                <a:cs typeface="Bookman Old Style"/>
              </a:rPr>
              <a:t>faces </a:t>
            </a:r>
            <a:r>
              <a:rPr sz="2600" b="0" spc="-5" dirty="0">
                <a:latin typeface="Bookman Old Style"/>
                <a:cs typeface="Bookman Old Style"/>
              </a:rPr>
              <a:t>uncertainly </a:t>
            </a:r>
            <a:r>
              <a:rPr sz="2600" b="0" dirty="0">
                <a:latin typeface="Bookman Old Style"/>
                <a:cs typeface="Bookman Old Style"/>
              </a:rPr>
              <a:t>&amp; bears  risks</a:t>
            </a:r>
            <a:endParaRPr sz="2600">
              <a:latin typeface="Bookman Old Style"/>
              <a:cs typeface="Bookman Old Style"/>
            </a:endParaRPr>
          </a:p>
          <a:p>
            <a:pPr marL="469900" marR="5080" indent="-457834" algn="just">
              <a:lnSpc>
                <a:spcPct val="100000"/>
              </a:lnSpc>
              <a:spcBef>
                <a:spcPts val="300"/>
              </a:spcBef>
              <a:buClr>
                <a:srgbClr val="4F81BC"/>
              </a:buClr>
              <a:buSzPct val="67307"/>
              <a:buAutoNum type="arabicPeriod" startAt="2"/>
              <a:tabLst>
                <a:tab pos="470534" algn="l"/>
              </a:tabLst>
            </a:pPr>
            <a:r>
              <a:rPr sz="2600" b="1" spc="-5" dirty="0">
                <a:latin typeface="Bookman Old Style"/>
                <a:cs typeface="Bookman Old Style"/>
              </a:rPr>
              <a:t>Distribution </a:t>
            </a:r>
            <a:r>
              <a:rPr sz="2600" b="1" dirty="0">
                <a:latin typeface="Bookman Old Style"/>
                <a:cs typeface="Bookman Old Style"/>
              </a:rPr>
              <a:t>of </a:t>
            </a:r>
            <a:r>
              <a:rPr sz="2600" b="1" spc="-5" dirty="0">
                <a:latin typeface="Bookman Old Style"/>
                <a:cs typeface="Bookman Old Style"/>
              </a:rPr>
              <a:t>Rewards: </a:t>
            </a:r>
            <a:r>
              <a:rPr sz="2600" b="0" spc="-5" dirty="0">
                <a:latin typeface="Bookman Old Style"/>
                <a:cs typeface="Bookman Old Style"/>
              </a:rPr>
              <a:t>pays the reward </a:t>
            </a:r>
            <a:r>
              <a:rPr sz="2600" b="0" spc="10" dirty="0">
                <a:latin typeface="Bookman Old Style"/>
                <a:cs typeface="Bookman Old Style"/>
              </a:rPr>
              <a:t>in  </a:t>
            </a:r>
            <a:r>
              <a:rPr sz="2600" b="0" spc="-5" dirty="0">
                <a:latin typeface="Bookman Old Style"/>
                <a:cs typeface="Bookman Old Style"/>
              </a:rPr>
              <a:t>the shape </a:t>
            </a:r>
            <a:r>
              <a:rPr sz="2600" b="0" dirty="0">
                <a:latin typeface="Bookman Old Style"/>
                <a:cs typeface="Bookman Old Style"/>
              </a:rPr>
              <a:t>of </a:t>
            </a:r>
            <a:r>
              <a:rPr sz="2600" b="0" spc="-5" dirty="0">
                <a:latin typeface="Bookman Old Style"/>
                <a:cs typeface="Bookman Old Style"/>
              </a:rPr>
              <a:t>rent, </a:t>
            </a:r>
            <a:r>
              <a:rPr sz="2600" b="0" dirty="0">
                <a:latin typeface="Bookman Old Style"/>
                <a:cs typeface="Bookman Old Style"/>
              </a:rPr>
              <a:t>wage, &amp; </a:t>
            </a:r>
            <a:r>
              <a:rPr sz="2600" b="0" spc="-5" dirty="0">
                <a:latin typeface="Bookman Old Style"/>
                <a:cs typeface="Bookman Old Style"/>
              </a:rPr>
              <a:t>interest and bears  the </a:t>
            </a:r>
            <a:r>
              <a:rPr sz="2600" b="0" dirty="0">
                <a:latin typeface="Bookman Old Style"/>
                <a:cs typeface="Bookman Old Style"/>
              </a:rPr>
              <a:t>risk of </a:t>
            </a:r>
            <a:r>
              <a:rPr sz="2600" b="0" spc="-5" dirty="0">
                <a:latin typeface="Bookman Old Style"/>
                <a:cs typeface="Bookman Old Style"/>
              </a:rPr>
              <a:t>profit </a:t>
            </a:r>
            <a:r>
              <a:rPr sz="2600" b="0" dirty="0">
                <a:latin typeface="Bookman Old Style"/>
                <a:cs typeface="Bookman Old Style"/>
              </a:rPr>
              <a:t>or loss</a:t>
            </a:r>
            <a:r>
              <a:rPr sz="2600" b="0" spc="-55" dirty="0">
                <a:latin typeface="Bookman Old Style"/>
                <a:cs typeface="Bookman Old Style"/>
              </a:rPr>
              <a:t> </a:t>
            </a:r>
            <a:r>
              <a:rPr sz="2600" b="0" spc="-5" dirty="0">
                <a:latin typeface="Bookman Old Style"/>
                <a:cs typeface="Bookman Old Style"/>
              </a:rPr>
              <a:t>himself</a:t>
            </a:r>
            <a:endParaRPr sz="2600">
              <a:latin typeface="Bookman Old Style"/>
              <a:cs typeface="Bookman Old Styl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3172" y="406908"/>
            <a:ext cx="8060435" cy="768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500581"/>
            <a:ext cx="7965440" cy="268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0"/>
              </a:spcBef>
              <a:buClr>
                <a:srgbClr val="4F81BC"/>
              </a:buClr>
              <a:buSzPct val="66666"/>
              <a:buAutoNum type="arabicPeriod" startAt="5"/>
              <a:tabLst>
                <a:tab pos="469900" algn="l"/>
                <a:tab pos="470534" algn="l"/>
                <a:tab pos="1412875" algn="l"/>
                <a:tab pos="2001520" algn="l"/>
                <a:tab pos="3790950" algn="l"/>
                <a:tab pos="5779770" algn="l"/>
                <a:tab pos="6333490" algn="l"/>
              </a:tabLst>
            </a:pPr>
            <a:r>
              <a:rPr sz="2400" b="1" spc="-5" dirty="0">
                <a:latin typeface="Bookman Old Style"/>
                <a:cs typeface="Bookman Old Style"/>
              </a:rPr>
              <a:t>Sal</a:t>
            </a:r>
            <a:r>
              <a:rPr sz="2400" b="1" dirty="0">
                <a:latin typeface="Bookman Old Style"/>
                <a:cs typeface="Bookman Old Style"/>
              </a:rPr>
              <a:t>e	</a:t>
            </a:r>
            <a:r>
              <a:rPr sz="2400" b="1" spc="-5" dirty="0">
                <a:latin typeface="Bookman Old Style"/>
                <a:cs typeface="Bookman Old Style"/>
              </a:rPr>
              <a:t>o</a:t>
            </a:r>
            <a:r>
              <a:rPr sz="2400" b="1" dirty="0">
                <a:latin typeface="Bookman Old Style"/>
                <a:cs typeface="Bookman Old Style"/>
              </a:rPr>
              <a:t>f	</a:t>
            </a:r>
            <a:r>
              <a:rPr sz="2400" b="1" spc="-5" dirty="0">
                <a:latin typeface="Bookman Old Style"/>
                <a:cs typeface="Bookman Old Style"/>
              </a:rPr>
              <a:t>Product</a:t>
            </a:r>
            <a:r>
              <a:rPr sz="2400" b="1" dirty="0">
                <a:latin typeface="Bookman Old Style"/>
                <a:cs typeface="Bookman Old Style"/>
              </a:rPr>
              <a:t>s:	</a:t>
            </a:r>
            <a:r>
              <a:rPr sz="2400" b="0" spc="-5" dirty="0">
                <a:latin typeface="Bookman Old Style"/>
                <a:cs typeface="Bookman Old Style"/>
              </a:rPr>
              <a:t>respons</a:t>
            </a:r>
            <a:r>
              <a:rPr sz="2400" b="0" spc="5" dirty="0">
                <a:latin typeface="Bookman Old Style"/>
                <a:cs typeface="Bookman Old Style"/>
              </a:rPr>
              <a:t>i</a:t>
            </a:r>
            <a:r>
              <a:rPr sz="2400" b="0" spc="-5" dirty="0">
                <a:latin typeface="Bookman Old Style"/>
                <a:cs typeface="Bookman Old Style"/>
              </a:rPr>
              <a:t>bl</a:t>
            </a:r>
            <a:r>
              <a:rPr sz="2400" b="0" dirty="0">
                <a:latin typeface="Bookman Old Style"/>
                <a:cs typeface="Bookman Old Style"/>
              </a:rPr>
              <a:t>e	</a:t>
            </a:r>
            <a:r>
              <a:rPr sz="2400" b="0" spc="-5" dirty="0">
                <a:latin typeface="Bookman Old Style"/>
                <a:cs typeface="Bookman Old Style"/>
              </a:rPr>
              <a:t>o</a:t>
            </a:r>
            <a:r>
              <a:rPr sz="2400" b="0" dirty="0">
                <a:latin typeface="Bookman Old Style"/>
                <a:cs typeface="Bookman Old Style"/>
              </a:rPr>
              <a:t>f	mark</a:t>
            </a:r>
            <a:r>
              <a:rPr sz="2400" b="0" spc="-10" dirty="0">
                <a:latin typeface="Bookman Old Style"/>
                <a:cs typeface="Bookman Old Style"/>
              </a:rPr>
              <a:t>e</a:t>
            </a:r>
            <a:r>
              <a:rPr sz="2400" b="0" dirty="0">
                <a:latin typeface="Bookman Old Style"/>
                <a:cs typeface="Bookman Old Style"/>
              </a:rPr>
              <a:t>ting,</a:t>
            </a:r>
            <a:endParaRPr sz="2400">
              <a:latin typeface="Bookman Old Style"/>
              <a:cs typeface="Bookman Old Style"/>
            </a:endParaRPr>
          </a:p>
          <a:p>
            <a:pPr marL="469900">
              <a:lnSpc>
                <a:spcPct val="100000"/>
              </a:lnSpc>
            </a:pPr>
            <a:r>
              <a:rPr sz="2400" b="0" spc="-5" dirty="0">
                <a:latin typeface="Bookman Old Style"/>
                <a:cs typeface="Bookman Old Style"/>
              </a:rPr>
              <a:t>advertising</a:t>
            </a:r>
            <a:endParaRPr sz="2400">
              <a:latin typeface="Bookman Old Style"/>
              <a:cs typeface="Bookman Old Style"/>
            </a:endParaRPr>
          </a:p>
          <a:p>
            <a:pPr marL="469900" marR="5080" indent="-457834" algn="just">
              <a:lnSpc>
                <a:spcPct val="100000"/>
              </a:lnSpc>
              <a:spcBef>
                <a:spcPts val="395"/>
              </a:spcBef>
              <a:buClr>
                <a:srgbClr val="4F81BC"/>
              </a:buClr>
              <a:buSzPct val="66666"/>
              <a:buAutoNum type="arabicPeriod" startAt="6"/>
              <a:tabLst>
                <a:tab pos="470534" algn="l"/>
              </a:tabLst>
            </a:pPr>
            <a:r>
              <a:rPr sz="2400" b="1" spc="-5" dirty="0">
                <a:latin typeface="Bookman Old Style"/>
                <a:cs typeface="Bookman Old Style"/>
              </a:rPr>
              <a:t>Scale of Production: </a:t>
            </a:r>
            <a:r>
              <a:rPr sz="2400" b="0" spc="-5" dirty="0">
                <a:latin typeface="Bookman Old Style"/>
                <a:cs typeface="Bookman Old Style"/>
              </a:rPr>
              <a:t>decided </a:t>
            </a:r>
            <a:r>
              <a:rPr sz="2400" b="0" dirty="0">
                <a:latin typeface="Bookman Old Style"/>
                <a:cs typeface="Bookman Old Style"/>
              </a:rPr>
              <a:t>the scale </a:t>
            </a:r>
            <a:r>
              <a:rPr sz="2400" b="0" spc="10" dirty="0">
                <a:latin typeface="Bookman Old Style"/>
                <a:cs typeface="Bookman Old Style"/>
              </a:rPr>
              <a:t>of  </a:t>
            </a:r>
            <a:r>
              <a:rPr sz="2400" b="0" spc="-5" dirty="0">
                <a:latin typeface="Bookman Old Style"/>
                <a:cs typeface="Bookman Old Style"/>
              </a:rPr>
              <a:t>business, </a:t>
            </a:r>
            <a:r>
              <a:rPr sz="2400" b="0" dirty="0">
                <a:latin typeface="Bookman Old Style"/>
                <a:cs typeface="Bookman Old Style"/>
              </a:rPr>
              <a:t>takes </a:t>
            </a:r>
            <a:r>
              <a:rPr sz="2400" b="0" spc="-5" dirty="0">
                <a:latin typeface="Bookman Old Style"/>
                <a:cs typeface="Bookman Old Style"/>
              </a:rPr>
              <a:t>the decision of </a:t>
            </a:r>
            <a:r>
              <a:rPr sz="2400" b="0" dirty="0">
                <a:latin typeface="Bookman Old Style"/>
                <a:cs typeface="Bookman Old Style"/>
              </a:rPr>
              <a:t>what where </a:t>
            </a:r>
            <a:r>
              <a:rPr sz="2400" b="0" spc="-5" dirty="0">
                <a:latin typeface="Bookman Old Style"/>
                <a:cs typeface="Bookman Old Style"/>
              </a:rPr>
              <a:t>and  how to produce goods.</a:t>
            </a:r>
            <a:endParaRPr sz="2400">
              <a:latin typeface="Bookman Old Style"/>
              <a:cs typeface="Bookman Old Style"/>
            </a:endParaRPr>
          </a:p>
          <a:p>
            <a:pPr marL="469900" marR="7620" indent="-457834" algn="just">
              <a:lnSpc>
                <a:spcPts val="2870"/>
              </a:lnSpc>
              <a:spcBef>
                <a:spcPts val="515"/>
              </a:spcBef>
              <a:buClr>
                <a:srgbClr val="4F81BC"/>
              </a:buClr>
              <a:buSzPct val="66666"/>
              <a:buAutoNum type="arabicPeriod" startAt="6"/>
              <a:tabLst>
                <a:tab pos="470534" algn="l"/>
              </a:tabLst>
            </a:pPr>
            <a:r>
              <a:rPr sz="2400" b="1" spc="-5" dirty="0">
                <a:latin typeface="Bookman Old Style"/>
                <a:cs typeface="Bookman Old Style"/>
              </a:rPr>
              <a:t>Joint stock Organization: </a:t>
            </a:r>
            <a:r>
              <a:rPr sz="2400" b="0" spc="-10" dirty="0">
                <a:latin typeface="Bookman Old Style"/>
                <a:cs typeface="Bookman Old Style"/>
              </a:rPr>
              <a:t>In </a:t>
            </a:r>
            <a:r>
              <a:rPr sz="2400" b="0" dirty="0">
                <a:latin typeface="Bookman Old Style"/>
                <a:cs typeface="Bookman Old Style"/>
              </a:rPr>
              <a:t>a </a:t>
            </a:r>
            <a:r>
              <a:rPr sz="2400" b="0" spc="-5" dirty="0">
                <a:latin typeface="Bookman Old Style"/>
                <a:cs typeface="Bookman Old Style"/>
              </a:rPr>
              <a:t>partnership, </a:t>
            </a:r>
            <a:r>
              <a:rPr sz="2400" b="0" dirty="0">
                <a:latin typeface="Bookman Old Style"/>
                <a:cs typeface="Bookman Old Style"/>
              </a:rPr>
              <a:t>the  entrepreneurial functions </a:t>
            </a:r>
            <a:r>
              <a:rPr sz="2400" b="0" spc="-5" dirty="0">
                <a:latin typeface="Bookman Old Style"/>
                <a:cs typeface="Bookman Old Style"/>
              </a:rPr>
              <a:t>are divided between</a:t>
            </a:r>
            <a:r>
              <a:rPr sz="2400" b="0" spc="290" dirty="0">
                <a:latin typeface="Bookman Old Style"/>
                <a:cs typeface="Bookman Old Style"/>
              </a:rPr>
              <a:t> </a:t>
            </a:r>
            <a:r>
              <a:rPr sz="2400" b="0" dirty="0">
                <a:latin typeface="Bookman Old Style"/>
                <a:cs typeface="Bookman Old Style"/>
              </a:rPr>
              <a:t>the</a:t>
            </a:r>
            <a:endParaRPr sz="240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3172" y="4162170"/>
            <a:ext cx="27311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626235" algn="l"/>
                <a:tab pos="2425065" algn="l"/>
              </a:tabLst>
            </a:pPr>
            <a:r>
              <a:rPr sz="2400" b="0" spc="-5" dirty="0">
                <a:latin typeface="Bookman Old Style"/>
                <a:cs typeface="Bookman Old Style"/>
              </a:rPr>
              <a:t>partner</a:t>
            </a:r>
            <a:r>
              <a:rPr sz="2400" b="0" dirty="0">
                <a:latin typeface="Bookman Old Style"/>
                <a:cs typeface="Bookman Old Style"/>
              </a:rPr>
              <a:t>s.	But	in  </a:t>
            </a:r>
            <a:r>
              <a:rPr sz="2400" b="0" spc="-5" dirty="0">
                <a:latin typeface="Bookman Old Style"/>
                <a:cs typeface="Bookman Old Style"/>
              </a:rPr>
              <a:t>entrepreneurial</a:t>
            </a:r>
            <a:endParaRPr sz="2400">
              <a:latin typeface="Bookman Old Style"/>
              <a:cs typeface="Bookman Old Sty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2986" y="4162170"/>
            <a:ext cx="14046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5425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latin typeface="Bookman Old Style"/>
                <a:cs typeface="Bookman Old Style"/>
              </a:rPr>
              <a:t>public  decisions</a:t>
            </a:r>
            <a:endParaRPr sz="2400">
              <a:latin typeface="Bookman Old Style"/>
              <a:cs typeface="Bookman Old Sty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35321" y="4162170"/>
            <a:ext cx="33743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0209" marR="5080" indent="-398145">
              <a:lnSpc>
                <a:spcPct val="100000"/>
              </a:lnSpc>
              <a:spcBef>
                <a:spcPts val="100"/>
              </a:spcBef>
              <a:tabLst>
                <a:tab pos="1287780" algn="l"/>
                <a:tab pos="2179955" algn="l"/>
                <a:tab pos="2885440" algn="l"/>
              </a:tabLst>
            </a:pPr>
            <a:r>
              <a:rPr sz="2400" b="0" spc="10" dirty="0">
                <a:latin typeface="Bookman Old Style"/>
                <a:cs typeface="Bookman Old Style"/>
              </a:rPr>
              <a:t>l</a:t>
            </a:r>
            <a:r>
              <a:rPr sz="2400" b="0" dirty="0">
                <a:latin typeface="Bookman Old Style"/>
                <a:cs typeface="Bookman Old Style"/>
              </a:rPr>
              <a:t>imited	c</a:t>
            </a:r>
            <a:r>
              <a:rPr sz="2400" b="0" spc="5" dirty="0">
                <a:latin typeface="Bookman Old Style"/>
                <a:cs typeface="Bookman Old Style"/>
              </a:rPr>
              <a:t>o</a:t>
            </a:r>
            <a:r>
              <a:rPr sz="2400" b="0" dirty="0">
                <a:latin typeface="Bookman Old Style"/>
                <a:cs typeface="Bookman Old Style"/>
              </a:rPr>
              <a:t>mpany	</a:t>
            </a:r>
            <a:r>
              <a:rPr sz="2400" b="0" spc="-760" dirty="0">
                <a:latin typeface="Bookman Old Style"/>
                <a:cs typeface="Bookman Old Style"/>
              </a:rPr>
              <a:t> </a:t>
            </a:r>
            <a:r>
              <a:rPr sz="2400" b="0" spc="-15" dirty="0">
                <a:latin typeface="Bookman Old Style"/>
                <a:cs typeface="Bookman Old Style"/>
              </a:rPr>
              <a:t>t</a:t>
            </a:r>
            <a:r>
              <a:rPr sz="2400" b="0" spc="-5" dirty="0">
                <a:latin typeface="Bookman Old Style"/>
                <a:cs typeface="Bookman Old Style"/>
              </a:rPr>
              <a:t>he  ar</a:t>
            </a:r>
            <a:r>
              <a:rPr sz="2400" b="0" dirty="0">
                <a:latin typeface="Bookman Old Style"/>
                <a:cs typeface="Bookman Old Style"/>
              </a:rPr>
              <a:t>e	</a:t>
            </a:r>
            <a:r>
              <a:rPr sz="2400" b="0" spc="-700" dirty="0">
                <a:latin typeface="Bookman Old Style"/>
                <a:cs typeface="Bookman Old Style"/>
              </a:rPr>
              <a:t> </a:t>
            </a:r>
            <a:r>
              <a:rPr sz="2400" b="0" spc="-5" dirty="0">
                <a:latin typeface="Bookman Old Style"/>
                <a:cs typeface="Bookman Old Style"/>
              </a:rPr>
              <a:t>lef</a:t>
            </a:r>
            <a:r>
              <a:rPr sz="2400" b="0" dirty="0">
                <a:latin typeface="Bookman Old Style"/>
                <a:cs typeface="Bookman Old Style"/>
              </a:rPr>
              <a:t>t	</a:t>
            </a:r>
            <a:r>
              <a:rPr sz="2400" b="0" spc="-5" dirty="0">
                <a:latin typeface="Bookman Old Style"/>
                <a:cs typeface="Bookman Old Style"/>
              </a:rPr>
              <a:t>t</a:t>
            </a:r>
            <a:r>
              <a:rPr sz="2400" b="0" dirty="0">
                <a:latin typeface="Bookman Old Style"/>
                <a:cs typeface="Bookman Old Style"/>
              </a:rPr>
              <a:t>o	</a:t>
            </a:r>
            <a:r>
              <a:rPr sz="2400" b="0" spc="-15" dirty="0">
                <a:latin typeface="Bookman Old Style"/>
                <a:cs typeface="Bookman Old Style"/>
              </a:rPr>
              <a:t>t</a:t>
            </a:r>
            <a:r>
              <a:rPr sz="2400" b="0" spc="-5" dirty="0">
                <a:latin typeface="Bookman Old Style"/>
                <a:cs typeface="Bookman Old Style"/>
              </a:rPr>
              <a:t>he</a:t>
            </a:r>
            <a:endParaRPr sz="2400">
              <a:latin typeface="Bookman Old Style"/>
              <a:cs typeface="Bookman Old Sty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3172" y="4893945"/>
            <a:ext cx="75063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915795" algn="l"/>
                <a:tab pos="2373630" algn="l"/>
                <a:tab pos="2702560" algn="l"/>
                <a:tab pos="3568065" algn="l"/>
                <a:tab pos="4006850" algn="l"/>
                <a:tab pos="5052695" algn="l"/>
                <a:tab pos="6956425" algn="l"/>
              </a:tabLst>
            </a:pPr>
            <a:r>
              <a:rPr sz="2400" b="0" spc="-5" dirty="0">
                <a:latin typeface="Bookman Old Style"/>
                <a:cs typeface="Bookman Old Style"/>
              </a:rPr>
              <a:t>governm</a:t>
            </a:r>
            <a:r>
              <a:rPr sz="2400" b="0" spc="5" dirty="0">
                <a:latin typeface="Bookman Old Style"/>
                <a:cs typeface="Bookman Old Style"/>
              </a:rPr>
              <a:t>e</a:t>
            </a:r>
            <a:r>
              <a:rPr sz="2400" b="0" spc="-5" dirty="0">
                <a:latin typeface="Bookman Old Style"/>
                <a:cs typeface="Bookman Old Style"/>
              </a:rPr>
              <a:t>n</a:t>
            </a:r>
            <a:r>
              <a:rPr sz="2400" b="0" dirty="0">
                <a:latin typeface="Bookman Old Style"/>
                <a:cs typeface="Bookman Old Style"/>
              </a:rPr>
              <a:t>t	</a:t>
            </a:r>
            <a:r>
              <a:rPr sz="2400" b="0" spc="-5" dirty="0">
                <a:latin typeface="Bookman Old Style"/>
                <a:cs typeface="Bookman Old Style"/>
              </a:rPr>
              <a:t>o</a:t>
            </a:r>
            <a:r>
              <a:rPr sz="2400" b="0" dirty="0">
                <a:latin typeface="Bookman Old Style"/>
                <a:cs typeface="Bookman Old Style"/>
              </a:rPr>
              <a:t>r	a	</a:t>
            </a:r>
            <a:r>
              <a:rPr sz="2400" b="0" spc="-5" dirty="0">
                <a:latin typeface="Bookman Old Style"/>
                <a:cs typeface="Bookman Old Style"/>
              </a:rPr>
              <a:t>bod</a:t>
            </a:r>
            <a:r>
              <a:rPr sz="2400" b="0" dirty="0">
                <a:latin typeface="Bookman Old Style"/>
                <a:cs typeface="Bookman Old Style"/>
              </a:rPr>
              <a:t>y	to	</a:t>
            </a:r>
            <a:r>
              <a:rPr sz="2400" b="0" spc="10" dirty="0">
                <a:latin typeface="Bookman Old Style"/>
                <a:cs typeface="Bookman Old Style"/>
              </a:rPr>
              <a:t>w</a:t>
            </a:r>
            <a:r>
              <a:rPr sz="2400" b="0" spc="5" dirty="0">
                <a:latin typeface="Bookman Old Style"/>
                <a:cs typeface="Bookman Old Style"/>
              </a:rPr>
              <a:t>h</a:t>
            </a:r>
            <a:r>
              <a:rPr sz="2400" b="0" dirty="0">
                <a:latin typeface="Bookman Old Style"/>
                <a:cs typeface="Bookman Old Style"/>
              </a:rPr>
              <a:t>ich	</a:t>
            </a:r>
            <a:r>
              <a:rPr sz="2400" b="0" spc="5" dirty="0">
                <a:latin typeface="Bookman Old Style"/>
                <a:cs typeface="Bookman Old Style"/>
              </a:rPr>
              <a:t>g</a:t>
            </a:r>
            <a:r>
              <a:rPr sz="2400" b="0" spc="-5" dirty="0">
                <a:latin typeface="Bookman Old Style"/>
                <a:cs typeface="Bookman Old Style"/>
              </a:rPr>
              <a:t>overnmen</a:t>
            </a:r>
            <a:r>
              <a:rPr sz="2400" b="0" dirty="0">
                <a:latin typeface="Bookman Old Style"/>
                <a:cs typeface="Bookman Old Style"/>
              </a:rPr>
              <a:t>t	</a:t>
            </a:r>
            <a:r>
              <a:rPr sz="2400" b="0" spc="-5" dirty="0">
                <a:latin typeface="Bookman Old Style"/>
                <a:cs typeface="Bookman Old Style"/>
              </a:rPr>
              <a:t>has  delegated </a:t>
            </a:r>
            <a:r>
              <a:rPr sz="2400" b="0" dirty="0">
                <a:latin typeface="Bookman Old Style"/>
                <a:cs typeface="Bookman Old Style"/>
              </a:rPr>
              <a:t>its </a:t>
            </a:r>
            <a:r>
              <a:rPr sz="2400" b="0" spc="-5" dirty="0">
                <a:latin typeface="Bookman Old Style"/>
                <a:cs typeface="Bookman Old Style"/>
              </a:rPr>
              <a:t>powers.</a:t>
            </a:r>
            <a:endParaRPr sz="24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3172" y="406908"/>
            <a:ext cx="8060435" cy="768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022" y="381000"/>
            <a:ext cx="8785352" cy="609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5668" y="1421333"/>
            <a:ext cx="7486650" cy="73977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268605" marR="5080" indent="-256540">
              <a:lnSpc>
                <a:spcPct val="80000"/>
              </a:lnSpc>
              <a:spcBef>
                <a:spcPts val="730"/>
              </a:spcBef>
            </a:pPr>
            <a:r>
              <a:rPr sz="2600" dirty="0">
                <a:solidFill>
                  <a:srgbClr val="0F243E"/>
                </a:solidFill>
              </a:rPr>
              <a:t>I) </a:t>
            </a:r>
            <a:r>
              <a:rPr sz="2600" b="1" i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Classification </a:t>
            </a:r>
            <a:r>
              <a:rPr sz="2600" b="1" i="1" dirty="0">
                <a:solidFill>
                  <a:srgbClr val="0F243E"/>
                </a:solidFill>
                <a:latin typeface="Bookman Old Style"/>
                <a:cs typeface="Bookman Old Style"/>
              </a:rPr>
              <a:t>of </a:t>
            </a:r>
            <a:r>
              <a:rPr sz="2600" b="1" i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Entrepreneurs based on  Functional</a:t>
            </a:r>
            <a:r>
              <a:rPr sz="2600" b="1" i="1" spc="-45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600" b="1" i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Characteristics</a:t>
            </a:r>
            <a:endParaRPr sz="260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2101341"/>
            <a:ext cx="7759700" cy="401764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26415" marR="274320" indent="-514350">
              <a:lnSpc>
                <a:spcPct val="80000"/>
              </a:lnSpc>
              <a:spcBef>
                <a:spcPts val="675"/>
              </a:spcBef>
              <a:buAutoNum type="alphaLcPeriod"/>
              <a:tabLst>
                <a:tab pos="526415" algn="l"/>
                <a:tab pos="527050" algn="l"/>
                <a:tab pos="6120765" algn="l"/>
              </a:tabLst>
            </a:pPr>
            <a:r>
              <a:rPr sz="2400" b="1" dirty="0">
                <a:solidFill>
                  <a:srgbClr val="4F81BC"/>
                </a:solidFill>
                <a:latin typeface="Bookman Old Style"/>
                <a:cs typeface="Bookman Old Style"/>
              </a:rPr>
              <a:t>Innovative </a:t>
            </a:r>
            <a:r>
              <a:rPr sz="2400" b="1" spc="-5" dirty="0">
                <a:solidFill>
                  <a:srgbClr val="4F81BC"/>
                </a:solidFill>
                <a:latin typeface="Bookman Old Style"/>
                <a:cs typeface="Bookman Old Style"/>
              </a:rPr>
              <a:t>Entrepreneur: </a:t>
            </a:r>
            <a:r>
              <a:rPr sz="2400" b="0" i="1" spc="-10" dirty="0">
                <a:solidFill>
                  <a:srgbClr val="0F243E"/>
                </a:solidFill>
                <a:latin typeface="Bookman Old Style"/>
                <a:cs typeface="Bookman Old Style"/>
              </a:rPr>
              <a:t>Introduces </a:t>
            </a:r>
            <a:r>
              <a:rPr sz="2400" b="0" i="1" dirty="0">
                <a:solidFill>
                  <a:srgbClr val="0F243E"/>
                </a:solidFill>
                <a:latin typeface="Bookman Old Style"/>
                <a:cs typeface="Bookman Old Style"/>
              </a:rPr>
              <a:t>New  Goods / </a:t>
            </a:r>
            <a:r>
              <a:rPr sz="2400" b="0" i="1" spc="-10" dirty="0">
                <a:solidFill>
                  <a:srgbClr val="0F243E"/>
                </a:solidFill>
                <a:latin typeface="Bookman Old Style"/>
                <a:cs typeface="Bookman Old Style"/>
              </a:rPr>
              <a:t>Products </a:t>
            </a:r>
            <a:r>
              <a:rPr sz="2400" b="0" i="1" dirty="0">
                <a:solidFill>
                  <a:srgbClr val="0F243E"/>
                </a:solidFill>
                <a:latin typeface="Bookman Old Style"/>
                <a:cs typeface="Bookman Old Style"/>
              </a:rPr>
              <a:t>/ </a:t>
            </a:r>
            <a:r>
              <a:rPr sz="2400" b="0" i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Services or </a:t>
            </a:r>
            <a:r>
              <a:rPr sz="2400" b="0" i="1" dirty="0">
                <a:solidFill>
                  <a:srgbClr val="0F243E"/>
                </a:solidFill>
                <a:latin typeface="Bookman Old Style"/>
                <a:cs typeface="Bookman Old Style"/>
              </a:rPr>
              <a:t>New </a:t>
            </a:r>
            <a:r>
              <a:rPr sz="2400" b="0" i="1" spc="-10" dirty="0">
                <a:solidFill>
                  <a:srgbClr val="0F243E"/>
                </a:solidFill>
                <a:latin typeface="Bookman Old Style"/>
                <a:cs typeface="Bookman Old Style"/>
              </a:rPr>
              <a:t>Methods </a:t>
            </a:r>
            <a:r>
              <a:rPr sz="2400" b="0" i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of  </a:t>
            </a:r>
            <a:r>
              <a:rPr sz="2400" b="0" i="1" spc="-10" dirty="0">
                <a:solidFill>
                  <a:srgbClr val="0F243E"/>
                </a:solidFill>
                <a:latin typeface="Bookman Old Style"/>
                <a:cs typeface="Bookman Old Style"/>
              </a:rPr>
              <a:t>Production </a:t>
            </a:r>
            <a:r>
              <a:rPr sz="2400" b="0" i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or discovers</a:t>
            </a:r>
            <a:r>
              <a:rPr sz="2400" b="0" i="1" spc="120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400" b="0" i="1" dirty="0">
                <a:solidFill>
                  <a:srgbClr val="0F243E"/>
                </a:solidFill>
                <a:latin typeface="Bookman Old Style"/>
                <a:cs typeface="Bookman Old Style"/>
              </a:rPr>
              <a:t>New </a:t>
            </a:r>
            <a:r>
              <a:rPr sz="2400" b="0" i="1" spc="-10" dirty="0">
                <a:solidFill>
                  <a:srgbClr val="0F243E"/>
                </a:solidFill>
                <a:latin typeface="Bookman Old Style"/>
                <a:cs typeface="Bookman Old Style"/>
              </a:rPr>
              <a:t>Markets	</a:t>
            </a:r>
            <a:r>
              <a:rPr sz="2400" b="0" i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or  </a:t>
            </a:r>
            <a:r>
              <a:rPr sz="2400" b="0" i="1" spc="-10" dirty="0">
                <a:solidFill>
                  <a:srgbClr val="0F243E"/>
                </a:solidFill>
                <a:latin typeface="Bookman Old Style"/>
                <a:cs typeface="Bookman Old Style"/>
              </a:rPr>
              <a:t>Reorganizes his</a:t>
            </a:r>
            <a:r>
              <a:rPr sz="2400" b="0" i="1" spc="55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400" b="0" i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Enterprise.</a:t>
            </a:r>
            <a:endParaRPr sz="2400" dirty="0">
              <a:latin typeface="Bookman Old Style"/>
              <a:cs typeface="Bookman Old Style"/>
            </a:endParaRPr>
          </a:p>
          <a:p>
            <a:pPr marL="526415" marR="5080" indent="-514350">
              <a:lnSpc>
                <a:spcPts val="2300"/>
              </a:lnSpc>
              <a:spcBef>
                <a:spcPts val="285"/>
              </a:spcBef>
              <a:buAutoNum type="alphaLcPeriod"/>
              <a:tabLst>
                <a:tab pos="526415" algn="l"/>
                <a:tab pos="527050" algn="l"/>
              </a:tabLst>
            </a:pPr>
            <a:r>
              <a:rPr sz="2400" b="1" dirty="0">
                <a:solidFill>
                  <a:srgbClr val="4F81BC"/>
                </a:solidFill>
                <a:latin typeface="Bookman Old Style"/>
                <a:cs typeface="Bookman Old Style"/>
              </a:rPr>
              <a:t>Imitative </a:t>
            </a:r>
            <a:r>
              <a:rPr sz="2400" b="1" spc="-5" dirty="0">
                <a:solidFill>
                  <a:srgbClr val="4F81BC"/>
                </a:solidFill>
                <a:latin typeface="Bookman Old Style"/>
                <a:cs typeface="Bookman Old Style"/>
              </a:rPr>
              <a:t>or Adoptive Entrepreneur: </a:t>
            </a:r>
            <a:r>
              <a:rPr sz="2400" b="0" i="1" spc="-10" dirty="0">
                <a:solidFill>
                  <a:srgbClr val="0F243E"/>
                </a:solidFill>
                <a:latin typeface="Bookman Old Style"/>
                <a:cs typeface="Bookman Old Style"/>
              </a:rPr>
              <a:t>Imitate </a:t>
            </a:r>
            <a:r>
              <a:rPr sz="2400" b="0" i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or  Copy Techniques </a:t>
            </a:r>
            <a:r>
              <a:rPr sz="2400" b="0" i="1" dirty="0">
                <a:solidFill>
                  <a:srgbClr val="0F243E"/>
                </a:solidFill>
                <a:latin typeface="Bookman Old Style"/>
                <a:cs typeface="Bookman Old Style"/>
              </a:rPr>
              <a:t>&amp;</a:t>
            </a:r>
            <a:r>
              <a:rPr sz="2400" b="0" i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 Technology</a:t>
            </a:r>
            <a:endParaRPr sz="2400" dirty="0">
              <a:latin typeface="Bookman Old Style"/>
              <a:cs typeface="Bookman Old Style"/>
            </a:endParaRPr>
          </a:p>
          <a:p>
            <a:pPr marL="526415" marR="268605" indent="-514350" algn="just">
              <a:lnSpc>
                <a:spcPts val="2310"/>
              </a:lnSpc>
              <a:spcBef>
                <a:spcPts val="300"/>
              </a:spcBef>
              <a:buAutoNum type="alphaLcPeriod"/>
              <a:tabLst>
                <a:tab pos="527050" algn="l"/>
              </a:tabLst>
            </a:pPr>
            <a:r>
              <a:rPr sz="2400" b="1" spc="-5" dirty="0">
                <a:solidFill>
                  <a:srgbClr val="4F81BC"/>
                </a:solidFill>
                <a:latin typeface="Bookman Old Style"/>
                <a:cs typeface="Bookman Old Style"/>
              </a:rPr>
              <a:t>Fabian Entrepreneur: </a:t>
            </a:r>
            <a:r>
              <a:rPr sz="2400" b="0" i="1" spc="-10" dirty="0">
                <a:solidFill>
                  <a:srgbClr val="0F243E"/>
                </a:solidFill>
                <a:latin typeface="Bookman Old Style"/>
                <a:cs typeface="Bookman Old Style"/>
              </a:rPr>
              <a:t>display great caution </a:t>
            </a:r>
            <a:r>
              <a:rPr sz="2400" b="0" i="1" dirty="0">
                <a:solidFill>
                  <a:srgbClr val="0F243E"/>
                </a:solidFill>
                <a:latin typeface="Bookman Old Style"/>
                <a:cs typeface="Bookman Old Style"/>
              </a:rPr>
              <a:t>&amp;  </a:t>
            </a:r>
            <a:r>
              <a:rPr sz="2400" b="0" i="1" spc="-10" dirty="0">
                <a:solidFill>
                  <a:srgbClr val="0F243E"/>
                </a:solidFill>
                <a:latin typeface="Bookman Old Style"/>
                <a:cs typeface="Bookman Old Style"/>
              </a:rPr>
              <a:t>skepticism </a:t>
            </a:r>
            <a:r>
              <a:rPr sz="2400" b="0" i="1" spc="-15" dirty="0">
                <a:solidFill>
                  <a:srgbClr val="0F243E"/>
                </a:solidFill>
                <a:latin typeface="Bookman Old Style"/>
                <a:cs typeface="Bookman Old Style"/>
              </a:rPr>
              <a:t>in </a:t>
            </a:r>
            <a:r>
              <a:rPr sz="2400" b="0" i="1" spc="-10" dirty="0">
                <a:solidFill>
                  <a:srgbClr val="0F243E"/>
                </a:solidFill>
                <a:latin typeface="Bookman Old Style"/>
                <a:cs typeface="Bookman Old Style"/>
              </a:rPr>
              <a:t>experimenting </a:t>
            </a:r>
            <a:r>
              <a:rPr sz="2400" b="0" i="1" spc="-20" dirty="0">
                <a:solidFill>
                  <a:srgbClr val="0F243E"/>
                </a:solidFill>
                <a:latin typeface="Bookman Old Style"/>
                <a:cs typeface="Bookman Old Style"/>
              </a:rPr>
              <a:t>with </a:t>
            </a:r>
            <a:r>
              <a:rPr sz="2400" b="0" i="1" spc="-25" dirty="0">
                <a:solidFill>
                  <a:srgbClr val="0F243E"/>
                </a:solidFill>
                <a:latin typeface="Bookman Old Style"/>
                <a:cs typeface="Bookman Old Style"/>
              </a:rPr>
              <a:t>any </a:t>
            </a:r>
            <a:r>
              <a:rPr sz="2400" b="0" i="1" spc="-15" dirty="0">
                <a:solidFill>
                  <a:srgbClr val="0F243E"/>
                </a:solidFill>
                <a:latin typeface="Bookman Old Style"/>
                <a:cs typeface="Bookman Old Style"/>
              </a:rPr>
              <a:t>change in  their</a:t>
            </a:r>
            <a:r>
              <a:rPr sz="2400" b="0" i="1" spc="50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400" b="0" i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Enterprise.</a:t>
            </a:r>
            <a:endParaRPr sz="2400" dirty="0">
              <a:latin typeface="Bookman Old Style"/>
              <a:cs typeface="Bookman Old Style"/>
            </a:endParaRPr>
          </a:p>
          <a:p>
            <a:pPr marL="526415" marR="53975" indent="-514350">
              <a:lnSpc>
                <a:spcPts val="2300"/>
              </a:lnSpc>
              <a:spcBef>
                <a:spcPts val="290"/>
              </a:spcBef>
              <a:buAutoNum type="alphaLcPeriod"/>
              <a:tabLst>
                <a:tab pos="526415" algn="l"/>
                <a:tab pos="527050" algn="l"/>
              </a:tabLst>
            </a:pPr>
            <a:r>
              <a:rPr sz="2400" b="1" dirty="0">
                <a:solidFill>
                  <a:srgbClr val="4F81BC"/>
                </a:solidFill>
                <a:latin typeface="Bookman Old Style"/>
                <a:cs typeface="Bookman Old Style"/>
              </a:rPr>
              <a:t>Drone </a:t>
            </a:r>
            <a:r>
              <a:rPr sz="2400" b="1" spc="-5" dirty="0">
                <a:solidFill>
                  <a:srgbClr val="4F81BC"/>
                </a:solidFill>
                <a:latin typeface="Bookman Old Style"/>
                <a:cs typeface="Bookman Old Style"/>
              </a:rPr>
              <a:t>Entrepreneur: </a:t>
            </a:r>
            <a:r>
              <a:rPr sz="2400" b="0" i="1" spc="-10" dirty="0">
                <a:solidFill>
                  <a:srgbClr val="0F243E"/>
                </a:solidFill>
                <a:latin typeface="Bookman Old Style"/>
                <a:cs typeface="Bookman Old Style"/>
              </a:rPr>
              <a:t>Die </a:t>
            </a:r>
            <a:r>
              <a:rPr sz="2400" b="0" i="1" dirty="0">
                <a:solidFill>
                  <a:srgbClr val="0F243E"/>
                </a:solidFill>
                <a:latin typeface="Bookman Old Style"/>
                <a:cs typeface="Bookman Old Style"/>
              </a:rPr>
              <a:t>–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Hard Conservative 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Attitude, do not easily seize opportunities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to  make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changes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in their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production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techniques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or 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the </a:t>
            </a:r>
            <a:r>
              <a:rPr sz="2400" b="0" spc="-10" dirty="0">
                <a:solidFill>
                  <a:srgbClr val="0F243E"/>
                </a:solidFill>
                <a:latin typeface="Bookman Old Style"/>
                <a:cs typeface="Bookman Old Style"/>
              </a:rPr>
              <a:t>Technology</a:t>
            </a:r>
            <a:r>
              <a:rPr sz="2400" b="0" spc="25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employed</a:t>
            </a:r>
            <a:endParaRPr sz="2400" dirty="0">
              <a:latin typeface="Bookman Old Style"/>
              <a:cs typeface="Bookman Old Styl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5740" y="370331"/>
            <a:ext cx="6798564" cy="832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6091" y="1197863"/>
            <a:ext cx="658368" cy="475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1100" y="1173480"/>
            <a:ext cx="2459736" cy="499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9408" y="1589532"/>
            <a:ext cx="2130552" cy="97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6091" y="2333244"/>
            <a:ext cx="670559" cy="475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1100" y="2308860"/>
            <a:ext cx="1798320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59408" y="2724911"/>
            <a:ext cx="1469136" cy="975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6091" y="3102864"/>
            <a:ext cx="641604" cy="4754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81100" y="3078479"/>
            <a:ext cx="3009900" cy="499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59408" y="3494532"/>
            <a:ext cx="2680716" cy="975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6091" y="4238244"/>
            <a:ext cx="670559" cy="4754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81100" y="4213859"/>
            <a:ext cx="1706880" cy="4998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59408" y="4629911"/>
            <a:ext cx="1377696" cy="975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6091" y="5007864"/>
            <a:ext cx="641604" cy="4754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81100" y="4983479"/>
            <a:ext cx="2624328" cy="4998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59408" y="5399532"/>
            <a:ext cx="2295143" cy="97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45668" y="479501"/>
            <a:ext cx="7772400" cy="5335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 indent="-443865">
              <a:lnSpc>
                <a:spcPct val="100000"/>
              </a:lnSpc>
              <a:spcBef>
                <a:spcPts val="100"/>
              </a:spcBef>
              <a:buFont typeface="Bookman Old Style"/>
              <a:buAutoNum type="romanUcParenR" startAt="2"/>
              <a:tabLst>
                <a:tab pos="456565" algn="l"/>
              </a:tabLst>
            </a:pPr>
            <a:r>
              <a:rPr sz="2400" b="1" i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Classification of Entrepreneurs on</a:t>
            </a:r>
            <a:r>
              <a:rPr sz="2400" b="1" i="1" spc="40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400" b="1" i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the</a:t>
            </a:r>
            <a:endParaRPr sz="2400">
              <a:latin typeface="Bookman Old Style"/>
              <a:cs typeface="Bookman Old Style"/>
            </a:endParaRPr>
          </a:p>
          <a:p>
            <a:pPr marL="268605">
              <a:lnSpc>
                <a:spcPct val="100000"/>
              </a:lnSpc>
            </a:pPr>
            <a:r>
              <a:rPr sz="2400" b="1" i="1" dirty="0">
                <a:solidFill>
                  <a:srgbClr val="0F243E"/>
                </a:solidFill>
                <a:latin typeface="Bookman Old Style"/>
                <a:cs typeface="Bookman Old Style"/>
              </a:rPr>
              <a:t>Development </a:t>
            </a:r>
            <a:r>
              <a:rPr sz="2400" b="1" i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Angle</a:t>
            </a:r>
            <a:r>
              <a:rPr sz="2400" b="1" i="1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400" b="1" dirty="0">
                <a:solidFill>
                  <a:srgbClr val="0F243E"/>
                </a:solidFill>
                <a:latin typeface="Bookman Old Style"/>
                <a:cs typeface="Bookman Old Style"/>
              </a:rPr>
              <a:t>:</a:t>
            </a:r>
            <a:endParaRPr sz="2400">
              <a:latin typeface="Bookman Old Style"/>
              <a:cs typeface="Bookman Old Style"/>
            </a:endParaRPr>
          </a:p>
          <a:p>
            <a:pPr marL="725805" marR="930275" lvl="1" indent="-457834">
              <a:lnSpc>
                <a:spcPct val="100000"/>
              </a:lnSpc>
              <a:spcBef>
                <a:spcPts val="275"/>
              </a:spcBef>
              <a:buClr>
                <a:srgbClr val="4F81BC"/>
              </a:buClr>
              <a:buAutoNum type="alphaLcPeriod"/>
              <a:tabLst>
                <a:tab pos="725805" algn="l"/>
                <a:tab pos="726440" algn="l"/>
              </a:tabLst>
            </a:pPr>
            <a:r>
              <a:rPr sz="2400" b="0" u="heavy" spc="-5" dirty="0">
                <a:solidFill>
                  <a:srgbClr val="0F243E"/>
                </a:solidFill>
                <a:uFill>
                  <a:solidFill>
                    <a:srgbClr val="0F243E"/>
                  </a:solidFill>
                </a:uFill>
                <a:latin typeface="Bookman Old Style"/>
                <a:cs typeface="Bookman Old Style"/>
              </a:rPr>
              <a:t>Prime </a:t>
            </a:r>
            <a:r>
              <a:rPr sz="2400" b="0" u="heavy" dirty="0">
                <a:solidFill>
                  <a:srgbClr val="0F243E"/>
                </a:solidFill>
                <a:uFill>
                  <a:solidFill>
                    <a:srgbClr val="0F243E"/>
                  </a:solidFill>
                </a:uFill>
                <a:latin typeface="Bookman Old Style"/>
                <a:cs typeface="Bookman Old Style"/>
              </a:rPr>
              <a:t>Mover: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sets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into Motion a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Powerful  Sequence of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Development,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Expansion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&amp; 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Diversification of</a:t>
            </a:r>
            <a:r>
              <a:rPr sz="2400" b="0" spc="-10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Business</a:t>
            </a:r>
            <a:endParaRPr sz="2400">
              <a:latin typeface="Bookman Old Style"/>
              <a:cs typeface="Bookman Old Style"/>
            </a:endParaRPr>
          </a:p>
          <a:p>
            <a:pPr marL="725805" marR="783590" lvl="1" indent="-457834">
              <a:lnSpc>
                <a:spcPct val="100000"/>
              </a:lnSpc>
              <a:spcBef>
                <a:spcPts val="305"/>
              </a:spcBef>
              <a:buClr>
                <a:srgbClr val="4F81BC"/>
              </a:buClr>
              <a:buAutoNum type="alphaLcPeriod"/>
              <a:tabLst>
                <a:tab pos="725805" algn="l"/>
                <a:tab pos="726440" algn="l"/>
              </a:tabLst>
            </a:pPr>
            <a:r>
              <a:rPr sz="2400" b="0" u="heavy" dirty="0">
                <a:solidFill>
                  <a:srgbClr val="0F243E"/>
                </a:solidFill>
                <a:uFill>
                  <a:solidFill>
                    <a:srgbClr val="0F243E"/>
                  </a:solidFill>
                </a:uFill>
                <a:latin typeface="Bookman Old Style"/>
                <a:cs typeface="Bookman Old Style"/>
              </a:rPr>
              <a:t>Manager: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does not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initiate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Expansion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&amp; is 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content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just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Staying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in</a:t>
            </a:r>
            <a:r>
              <a:rPr sz="2400" b="0" spc="5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Business</a:t>
            </a:r>
            <a:endParaRPr sz="2400">
              <a:latin typeface="Bookman Old Style"/>
              <a:cs typeface="Bookman Old Style"/>
            </a:endParaRPr>
          </a:p>
          <a:p>
            <a:pPr marL="725805" marR="788035" lvl="1" indent="-457834" algn="just">
              <a:lnSpc>
                <a:spcPct val="100000"/>
              </a:lnSpc>
              <a:spcBef>
                <a:spcPts val="300"/>
              </a:spcBef>
              <a:buClr>
                <a:srgbClr val="4F81BC"/>
              </a:buClr>
              <a:buAutoNum type="alphaLcPeriod"/>
              <a:tabLst>
                <a:tab pos="726440" algn="l"/>
              </a:tabLst>
            </a:pPr>
            <a:r>
              <a:rPr sz="2400" b="0" u="heavy" dirty="0">
                <a:solidFill>
                  <a:srgbClr val="0F243E"/>
                </a:solidFill>
                <a:uFill>
                  <a:solidFill>
                    <a:srgbClr val="0F243E"/>
                  </a:solidFill>
                </a:uFill>
                <a:latin typeface="Bookman Old Style"/>
                <a:cs typeface="Bookman Old Style"/>
              </a:rPr>
              <a:t>Minor Innovator: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contributes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to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Economic  Progress by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finding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better use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for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Existing  Resources</a:t>
            </a:r>
            <a:endParaRPr sz="2400">
              <a:latin typeface="Bookman Old Style"/>
              <a:cs typeface="Bookman Old Style"/>
            </a:endParaRPr>
          </a:p>
          <a:p>
            <a:pPr marL="725805" marR="390525" lvl="1" indent="-457834">
              <a:lnSpc>
                <a:spcPct val="100000"/>
              </a:lnSpc>
              <a:spcBef>
                <a:spcPts val="300"/>
              </a:spcBef>
              <a:buClr>
                <a:srgbClr val="4F81BC"/>
              </a:buClr>
              <a:buAutoNum type="alphaLcPeriod"/>
              <a:tabLst>
                <a:tab pos="725805" algn="l"/>
                <a:tab pos="726440" algn="l"/>
              </a:tabLst>
            </a:pPr>
            <a:r>
              <a:rPr sz="2400" b="0" u="heavy" spc="-5" dirty="0">
                <a:solidFill>
                  <a:srgbClr val="0F243E"/>
                </a:solidFill>
                <a:uFill>
                  <a:solidFill>
                    <a:srgbClr val="0F243E"/>
                  </a:solidFill>
                </a:uFill>
                <a:latin typeface="Bookman Old Style"/>
                <a:cs typeface="Bookman Old Style"/>
              </a:rPr>
              <a:t>Satellite: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 assumes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a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Supplier’s Role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&amp;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slowly 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moves towards a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Productive</a:t>
            </a:r>
            <a:r>
              <a:rPr sz="2400" b="0" spc="-55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Enterprise</a:t>
            </a:r>
            <a:endParaRPr sz="2400">
              <a:latin typeface="Bookman Old Style"/>
              <a:cs typeface="Bookman Old Style"/>
            </a:endParaRPr>
          </a:p>
          <a:p>
            <a:pPr marL="725805" marR="5080" lvl="1" indent="-457834">
              <a:lnSpc>
                <a:spcPct val="100000"/>
              </a:lnSpc>
              <a:spcBef>
                <a:spcPts val="300"/>
              </a:spcBef>
              <a:buClr>
                <a:srgbClr val="4F81BC"/>
              </a:buClr>
              <a:buAutoNum type="alphaLcPeriod"/>
              <a:tabLst>
                <a:tab pos="725805" algn="l"/>
                <a:tab pos="726440" algn="l"/>
              </a:tabLst>
            </a:pPr>
            <a:r>
              <a:rPr sz="2400" b="0" u="heavy" spc="-5" dirty="0">
                <a:solidFill>
                  <a:srgbClr val="0F243E"/>
                </a:solidFill>
                <a:uFill>
                  <a:solidFill>
                    <a:srgbClr val="0F243E"/>
                  </a:solidFill>
                </a:uFill>
                <a:latin typeface="Bookman Old Style"/>
                <a:cs typeface="Bookman Old Style"/>
              </a:rPr>
              <a:t>Local Trading: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limits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his enterprise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to the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Local 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Market.</a:t>
            </a:r>
            <a:endParaRPr sz="2400">
              <a:latin typeface="Bookman Old Style"/>
              <a:cs typeface="Bookman Old Styl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6091" y="1319783"/>
            <a:ext cx="658368" cy="475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1100" y="1295400"/>
            <a:ext cx="2814828" cy="499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9408" y="1711451"/>
            <a:ext cx="2485643" cy="97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6091" y="2455164"/>
            <a:ext cx="670559" cy="475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1100" y="2430779"/>
            <a:ext cx="2401824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59408" y="2846832"/>
            <a:ext cx="2072639" cy="975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6091" y="3590544"/>
            <a:ext cx="641604" cy="4754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81100" y="3566159"/>
            <a:ext cx="1816608" cy="4998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59408" y="3982211"/>
            <a:ext cx="1487424" cy="975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6091" y="4725923"/>
            <a:ext cx="670559" cy="4754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81100" y="4701540"/>
            <a:ext cx="1566672" cy="499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59408" y="5117591"/>
            <a:ext cx="1237488" cy="975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45668" y="477977"/>
            <a:ext cx="780288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tabLst>
                <a:tab pos="1082675" algn="l"/>
              </a:tabLst>
            </a:pPr>
            <a:r>
              <a:rPr sz="2800" b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III) </a:t>
            </a:r>
            <a:r>
              <a:rPr sz="2800" b="1" i="1" spc="-10" dirty="0">
                <a:solidFill>
                  <a:srgbClr val="0F243E"/>
                </a:solidFill>
                <a:latin typeface="Bookman Old Style"/>
                <a:cs typeface="Bookman Old Style"/>
              </a:rPr>
              <a:t>Classification </a:t>
            </a:r>
            <a:r>
              <a:rPr sz="2800" b="1" i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of </a:t>
            </a:r>
            <a:r>
              <a:rPr sz="2800" b="1" i="1" spc="-10" dirty="0">
                <a:solidFill>
                  <a:srgbClr val="0F243E"/>
                </a:solidFill>
                <a:latin typeface="Bookman Old Style"/>
                <a:cs typeface="Bookman Old Style"/>
              </a:rPr>
              <a:t>Entrepreneurs based  on	Types </a:t>
            </a:r>
            <a:r>
              <a:rPr sz="2800" b="1" i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of </a:t>
            </a:r>
            <a:r>
              <a:rPr sz="2800" b="1" i="1" spc="-10" dirty="0">
                <a:solidFill>
                  <a:srgbClr val="0F243E"/>
                </a:solidFill>
                <a:latin typeface="Bookman Old Style"/>
                <a:cs typeface="Bookman Old Style"/>
              </a:rPr>
              <a:t>Business</a:t>
            </a:r>
            <a:r>
              <a:rPr sz="2800" b="1" i="1" spc="15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800" b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:</a:t>
            </a:r>
            <a:endParaRPr sz="2800">
              <a:latin typeface="Bookman Old Style"/>
              <a:cs typeface="Bookman Old Sty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1700" y="1368297"/>
            <a:ext cx="7525384" cy="41643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72770" indent="-457834">
              <a:lnSpc>
                <a:spcPct val="100000"/>
              </a:lnSpc>
              <a:spcBef>
                <a:spcPts val="100"/>
              </a:spcBef>
              <a:buClr>
                <a:srgbClr val="4F81BC"/>
              </a:buClr>
              <a:buAutoNum type="alphaLcPeriod"/>
              <a:tabLst>
                <a:tab pos="469900" algn="l"/>
                <a:tab pos="470534" algn="l"/>
              </a:tabLst>
            </a:pPr>
            <a:r>
              <a:rPr sz="2400" b="0" u="heavy" dirty="0">
                <a:solidFill>
                  <a:srgbClr val="0F243E"/>
                </a:solidFill>
                <a:uFill>
                  <a:solidFill>
                    <a:srgbClr val="0F243E"/>
                  </a:solidFill>
                </a:uFill>
                <a:latin typeface="Bookman Old Style"/>
                <a:cs typeface="Bookman Old Style"/>
              </a:rPr>
              <a:t>Manufacturing: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Entrepreneur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is involved</a:t>
            </a:r>
            <a:r>
              <a:rPr sz="2400" b="0" spc="-100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in 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Production of Value Added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Goods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by using  Various</a:t>
            </a:r>
            <a:r>
              <a:rPr sz="2400" b="0" spc="-20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Inputs</a:t>
            </a:r>
            <a:endParaRPr sz="2400">
              <a:latin typeface="Bookman Old Style"/>
              <a:cs typeface="Bookman Old Style"/>
            </a:endParaRPr>
          </a:p>
          <a:p>
            <a:pPr marL="469900" marR="311785" indent="-457834">
              <a:lnSpc>
                <a:spcPct val="100000"/>
              </a:lnSpc>
              <a:spcBef>
                <a:spcPts val="300"/>
              </a:spcBef>
              <a:buClr>
                <a:srgbClr val="4F81BC"/>
              </a:buClr>
              <a:buAutoNum type="alphaLcPeriod"/>
              <a:tabLst>
                <a:tab pos="469900" algn="l"/>
                <a:tab pos="470534" algn="l"/>
              </a:tabLst>
            </a:pPr>
            <a:r>
              <a:rPr sz="2400" b="0" u="heavy" dirty="0">
                <a:solidFill>
                  <a:srgbClr val="0F243E"/>
                </a:solidFill>
                <a:uFill>
                  <a:solidFill>
                    <a:srgbClr val="0F243E"/>
                  </a:solidFill>
                </a:uFill>
                <a:latin typeface="Bookman Old Style"/>
                <a:cs typeface="Bookman Old Style"/>
              </a:rPr>
              <a:t>Wholesaling: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An Entrepreneur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with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such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a  Business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sells Products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to the Middle Men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or  Retailers</a:t>
            </a:r>
            <a:endParaRPr sz="2400">
              <a:latin typeface="Bookman Old Style"/>
              <a:cs typeface="Bookman Old Style"/>
            </a:endParaRPr>
          </a:p>
          <a:p>
            <a:pPr marL="469900" marR="1184275" indent="-457834">
              <a:lnSpc>
                <a:spcPct val="100000"/>
              </a:lnSpc>
              <a:spcBef>
                <a:spcPts val="305"/>
              </a:spcBef>
              <a:buClr>
                <a:srgbClr val="4F81BC"/>
              </a:buClr>
              <a:buAutoNum type="alphaLcPeriod"/>
              <a:tabLst>
                <a:tab pos="469900" algn="l"/>
                <a:tab pos="470534" algn="l"/>
              </a:tabLst>
            </a:pPr>
            <a:r>
              <a:rPr sz="2400" b="0" u="heavy" spc="-5" dirty="0">
                <a:solidFill>
                  <a:srgbClr val="0F243E"/>
                </a:solidFill>
                <a:uFill>
                  <a:solidFill>
                    <a:srgbClr val="0F243E"/>
                  </a:solidFill>
                </a:uFill>
                <a:latin typeface="Bookman Old Style"/>
                <a:cs typeface="Bookman Old Style"/>
              </a:rPr>
              <a:t>Retailing: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 An Entrepreneur with such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a  Business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sells Products directly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to the  Consumer’s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or End</a:t>
            </a:r>
            <a:r>
              <a:rPr sz="2400" b="0" spc="-40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Users.</a:t>
            </a:r>
            <a:endParaRPr sz="2400">
              <a:latin typeface="Bookman Old Style"/>
              <a:cs typeface="Bookman Old Style"/>
            </a:endParaRPr>
          </a:p>
          <a:p>
            <a:pPr marL="469900" marR="5080" indent="-457834">
              <a:lnSpc>
                <a:spcPct val="100000"/>
              </a:lnSpc>
              <a:spcBef>
                <a:spcPts val="300"/>
              </a:spcBef>
              <a:buClr>
                <a:srgbClr val="4F81BC"/>
              </a:buClr>
              <a:buAutoNum type="alphaLcPeriod"/>
              <a:tabLst>
                <a:tab pos="469900" algn="l"/>
                <a:tab pos="470534" algn="l"/>
              </a:tabLst>
            </a:pPr>
            <a:r>
              <a:rPr sz="2400" b="0" u="heavy" spc="-5" dirty="0">
                <a:solidFill>
                  <a:srgbClr val="0F243E"/>
                </a:solidFill>
                <a:uFill>
                  <a:solidFill>
                    <a:srgbClr val="0F243E"/>
                  </a:solidFill>
                </a:uFill>
                <a:latin typeface="Bookman Old Style"/>
                <a:cs typeface="Bookman Old Style"/>
              </a:rPr>
              <a:t>Service: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 An Entrepreneur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in this Business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sells  Services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&amp;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not the</a:t>
            </a:r>
            <a:r>
              <a:rPr sz="2400" b="0" spc="-15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Products.</a:t>
            </a:r>
            <a:endParaRPr sz="2400">
              <a:latin typeface="Bookman Old Style"/>
              <a:cs typeface="Bookman Old Style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  <p:sp>
        <p:nvSpPr>
          <p:cNvPr id="19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031" y="783082"/>
            <a:ext cx="6845934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7395" algn="l"/>
              </a:tabLst>
            </a:pPr>
            <a:r>
              <a:rPr b="0" spc="-5" dirty="0">
                <a:solidFill>
                  <a:srgbClr val="0F243E"/>
                </a:solidFill>
                <a:latin typeface="Times New Roman"/>
                <a:cs typeface="Times New Roman"/>
              </a:rPr>
              <a:t>IV)	</a:t>
            </a:r>
            <a:r>
              <a:rPr b="1" dirty="0">
                <a:solidFill>
                  <a:srgbClr val="0F243E"/>
                </a:solidFill>
                <a:latin typeface="Times New Roman"/>
                <a:cs typeface="Times New Roman"/>
              </a:rPr>
              <a:t>Classification of </a:t>
            </a:r>
            <a:r>
              <a:rPr b="1" spc="-10" dirty="0">
                <a:solidFill>
                  <a:srgbClr val="0F243E"/>
                </a:solidFill>
                <a:latin typeface="Times New Roman"/>
                <a:cs typeface="Times New Roman"/>
              </a:rPr>
              <a:t>Entrepreneurs </a:t>
            </a:r>
            <a:r>
              <a:rPr b="1" spc="-5" dirty="0">
                <a:solidFill>
                  <a:srgbClr val="0F243E"/>
                </a:solidFill>
                <a:latin typeface="Times New Roman"/>
                <a:cs typeface="Times New Roman"/>
              </a:rPr>
              <a:t>as per</a:t>
            </a:r>
            <a:r>
              <a:rPr b="1" spc="-95" dirty="0">
                <a:solidFill>
                  <a:srgbClr val="0F243E"/>
                </a:solidFill>
                <a:latin typeface="Times New Roman"/>
                <a:cs typeface="Times New Roman"/>
              </a:rPr>
              <a:t> </a:t>
            </a:r>
            <a:r>
              <a:rPr b="1" spc="-5" dirty="0">
                <a:solidFill>
                  <a:srgbClr val="0F243E"/>
                </a:solidFill>
                <a:latin typeface="Times New Roman"/>
                <a:cs typeface="Times New Roman"/>
              </a:rPr>
              <a:t>the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900" y="1153414"/>
            <a:ext cx="7828280" cy="5310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229"/>
              </a:lnSpc>
              <a:spcBef>
                <a:spcPts val="100"/>
              </a:spcBef>
            </a:pPr>
            <a:r>
              <a:rPr sz="2700" b="1" dirty="0">
                <a:solidFill>
                  <a:srgbClr val="0F243E"/>
                </a:solidFill>
                <a:latin typeface="Times New Roman"/>
                <a:cs typeface="Times New Roman"/>
              </a:rPr>
              <a:t>Behavioral Scientists</a:t>
            </a:r>
            <a:r>
              <a:rPr sz="2700" b="1" spc="-35" dirty="0">
                <a:solidFill>
                  <a:srgbClr val="0F243E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F243E"/>
                </a:solidFill>
                <a:latin typeface="Times New Roman"/>
                <a:cs typeface="Times New Roman"/>
              </a:rPr>
              <a:t>:</a:t>
            </a:r>
            <a:endParaRPr sz="2700">
              <a:latin typeface="Times New Roman"/>
              <a:cs typeface="Times New Roman"/>
            </a:endParaRPr>
          </a:p>
          <a:p>
            <a:pPr marL="526415" marR="194310" indent="-514350">
              <a:lnSpc>
                <a:spcPts val="2600"/>
              </a:lnSpc>
              <a:spcBef>
                <a:spcPts val="305"/>
              </a:spcBef>
              <a:buClr>
                <a:srgbClr val="4F81BC"/>
              </a:buClr>
              <a:buAutoNum type="alphaLcPeriod"/>
              <a:tabLst>
                <a:tab pos="526415" algn="l"/>
                <a:tab pos="527050" algn="l"/>
              </a:tabLst>
            </a:pPr>
            <a:r>
              <a:rPr sz="2400" b="0" i="1" u="heavy" spc="-5" dirty="0">
                <a:solidFill>
                  <a:srgbClr val="0F243E"/>
                </a:solidFill>
                <a:uFill>
                  <a:solidFill>
                    <a:srgbClr val="0F243E"/>
                  </a:solidFill>
                </a:uFill>
                <a:latin typeface="Bookman Old Style"/>
                <a:cs typeface="Bookman Old Style"/>
              </a:rPr>
              <a:t>Solo Operators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: </a:t>
            </a:r>
            <a:r>
              <a:rPr sz="2400" b="0" dirty="0">
                <a:latin typeface="Bookman Old Style"/>
                <a:cs typeface="Bookman Old Style"/>
              </a:rPr>
              <a:t>work </a:t>
            </a:r>
            <a:r>
              <a:rPr sz="2400" b="0" spc="-5" dirty="0">
                <a:latin typeface="Bookman Old Style"/>
                <a:cs typeface="Bookman Old Style"/>
              </a:rPr>
              <a:t>alone, </a:t>
            </a:r>
            <a:r>
              <a:rPr sz="2400" b="0" dirty="0">
                <a:latin typeface="Bookman Old Style"/>
                <a:cs typeface="Bookman Old Style"/>
              </a:rPr>
              <a:t>introduce their </a:t>
            </a:r>
            <a:r>
              <a:rPr sz="2400" b="0" spc="-5" dirty="0">
                <a:latin typeface="Bookman Old Style"/>
                <a:cs typeface="Bookman Old Style"/>
              </a:rPr>
              <a:t>own  </a:t>
            </a:r>
            <a:r>
              <a:rPr sz="2400" b="0" dirty="0">
                <a:latin typeface="Bookman Old Style"/>
                <a:cs typeface="Bookman Old Style"/>
              </a:rPr>
              <a:t>capital</a:t>
            </a:r>
            <a:endParaRPr sz="2400">
              <a:latin typeface="Bookman Old Style"/>
              <a:cs typeface="Bookman Old Style"/>
            </a:endParaRPr>
          </a:p>
          <a:p>
            <a:pPr marL="526415" marR="861060" indent="-514350">
              <a:lnSpc>
                <a:spcPts val="2600"/>
              </a:lnSpc>
              <a:spcBef>
                <a:spcPts val="290"/>
              </a:spcBef>
              <a:buClr>
                <a:srgbClr val="4F81BC"/>
              </a:buClr>
              <a:buAutoNum type="alphaLcPeriod"/>
              <a:tabLst>
                <a:tab pos="526415" algn="l"/>
                <a:tab pos="527050" algn="l"/>
              </a:tabLst>
            </a:pPr>
            <a:r>
              <a:rPr sz="2400" b="0" i="1" u="heavy" spc="-15" dirty="0">
                <a:solidFill>
                  <a:srgbClr val="0F243E"/>
                </a:solidFill>
                <a:uFill>
                  <a:solidFill>
                    <a:srgbClr val="0F243E"/>
                  </a:solidFill>
                </a:uFill>
                <a:latin typeface="Bookman Old Style"/>
                <a:cs typeface="Bookman Old Style"/>
              </a:rPr>
              <a:t>Active </a:t>
            </a:r>
            <a:r>
              <a:rPr sz="2400" b="0" i="1" u="heavy" spc="-10" dirty="0">
                <a:solidFill>
                  <a:srgbClr val="0F243E"/>
                </a:solidFill>
                <a:uFill>
                  <a:solidFill>
                    <a:srgbClr val="0F243E"/>
                  </a:solidFill>
                </a:uFill>
                <a:latin typeface="Bookman Old Style"/>
                <a:cs typeface="Bookman Old Style"/>
              </a:rPr>
              <a:t>Partners</a:t>
            </a:r>
            <a:r>
              <a:rPr sz="2400" b="0" spc="-10" dirty="0">
                <a:solidFill>
                  <a:srgbClr val="0F243E"/>
                </a:solidFill>
                <a:latin typeface="Bookman Old Style"/>
                <a:cs typeface="Bookman Old Style"/>
              </a:rPr>
              <a:t>: </a:t>
            </a:r>
            <a:r>
              <a:rPr sz="2400" b="0" dirty="0">
                <a:latin typeface="Bookman Old Style"/>
                <a:cs typeface="Bookman Old Style"/>
              </a:rPr>
              <a:t>jointly </a:t>
            </a:r>
            <a:r>
              <a:rPr sz="2400" b="0" spc="-5" dirty="0">
                <a:latin typeface="Bookman Old Style"/>
                <a:cs typeface="Bookman Old Style"/>
              </a:rPr>
              <a:t>put </a:t>
            </a:r>
            <a:r>
              <a:rPr sz="2400" b="0" dirty="0">
                <a:latin typeface="Bookman Old Style"/>
                <a:cs typeface="Bookman Old Style"/>
              </a:rPr>
              <a:t>their </a:t>
            </a:r>
            <a:r>
              <a:rPr sz="2400" b="0" spc="-5" dirty="0">
                <a:latin typeface="Bookman Old Style"/>
                <a:cs typeface="Bookman Old Style"/>
              </a:rPr>
              <a:t>efforts and  </a:t>
            </a:r>
            <a:r>
              <a:rPr sz="2400" b="0" dirty="0">
                <a:latin typeface="Bookman Old Style"/>
                <a:cs typeface="Bookman Old Style"/>
              </a:rPr>
              <a:t>resources</a:t>
            </a:r>
            <a:endParaRPr sz="2400">
              <a:latin typeface="Bookman Old Style"/>
              <a:cs typeface="Bookman Old Style"/>
            </a:endParaRPr>
          </a:p>
          <a:p>
            <a:pPr marL="526415" marR="50165" indent="-514350">
              <a:lnSpc>
                <a:spcPts val="2600"/>
              </a:lnSpc>
              <a:spcBef>
                <a:spcPts val="280"/>
              </a:spcBef>
              <a:buClr>
                <a:srgbClr val="4F81BC"/>
              </a:buClr>
              <a:buAutoNum type="alphaLcPeriod"/>
              <a:tabLst>
                <a:tab pos="526415" algn="l"/>
                <a:tab pos="527050" algn="l"/>
              </a:tabLst>
            </a:pPr>
            <a:r>
              <a:rPr sz="2400" b="0" i="1" u="heavy" spc="-5" dirty="0">
                <a:solidFill>
                  <a:srgbClr val="0F243E"/>
                </a:solidFill>
                <a:uFill>
                  <a:solidFill>
                    <a:srgbClr val="0F243E"/>
                  </a:solidFill>
                </a:uFill>
                <a:latin typeface="Bookman Old Style"/>
                <a:cs typeface="Bookman Old Style"/>
              </a:rPr>
              <a:t>Inventors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:</a:t>
            </a:r>
            <a:r>
              <a:rPr sz="2400" b="0" spc="-5" dirty="0">
                <a:latin typeface="Bookman Old Style"/>
                <a:cs typeface="Bookman Old Style"/>
              </a:rPr>
              <a:t>interest </a:t>
            </a:r>
            <a:r>
              <a:rPr sz="2400" b="0" dirty="0">
                <a:latin typeface="Bookman Old Style"/>
                <a:cs typeface="Bookman Old Style"/>
              </a:rPr>
              <a:t>lies in research </a:t>
            </a:r>
            <a:r>
              <a:rPr sz="2400" b="0" spc="-5" dirty="0">
                <a:latin typeface="Bookman Old Style"/>
                <a:cs typeface="Bookman Old Style"/>
              </a:rPr>
              <a:t>and </a:t>
            </a:r>
            <a:r>
              <a:rPr sz="2400" b="0" dirty="0">
                <a:latin typeface="Bookman Old Style"/>
                <a:cs typeface="Bookman Old Style"/>
              </a:rPr>
              <a:t>innovative  </a:t>
            </a:r>
            <a:r>
              <a:rPr sz="2400" b="0" spc="-5" dirty="0">
                <a:latin typeface="Bookman Old Style"/>
                <a:cs typeface="Bookman Old Style"/>
              </a:rPr>
              <a:t>activities</a:t>
            </a:r>
            <a:endParaRPr sz="2400">
              <a:latin typeface="Bookman Old Style"/>
              <a:cs typeface="Bookman Old Style"/>
            </a:endParaRPr>
          </a:p>
          <a:p>
            <a:pPr marL="526415" indent="-514350">
              <a:lnSpc>
                <a:spcPts val="2710"/>
              </a:lnSpc>
              <a:buClr>
                <a:srgbClr val="4F81BC"/>
              </a:buClr>
              <a:buAutoNum type="alphaLcPeriod"/>
              <a:tabLst>
                <a:tab pos="526415" algn="l"/>
                <a:tab pos="527050" algn="l"/>
              </a:tabLst>
            </a:pPr>
            <a:r>
              <a:rPr sz="2400" b="0" i="1" u="heavy" spc="-5" dirty="0">
                <a:solidFill>
                  <a:srgbClr val="0F243E"/>
                </a:solidFill>
                <a:uFill>
                  <a:solidFill>
                    <a:srgbClr val="0F243E"/>
                  </a:solidFill>
                </a:uFill>
                <a:latin typeface="Bookman Old Style"/>
                <a:cs typeface="Bookman Old Style"/>
              </a:rPr>
              <a:t>Challengers</a:t>
            </a:r>
            <a:r>
              <a:rPr sz="2400" b="0" i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: </a:t>
            </a:r>
            <a:r>
              <a:rPr sz="2400" b="0" spc="-5" dirty="0">
                <a:latin typeface="Bookman Old Style"/>
                <a:cs typeface="Bookman Old Style"/>
              </a:rPr>
              <a:t>entrepreneurs plunge into</a:t>
            </a:r>
            <a:r>
              <a:rPr sz="2400" b="0" spc="10" dirty="0">
                <a:latin typeface="Bookman Old Style"/>
                <a:cs typeface="Bookman Old Style"/>
              </a:rPr>
              <a:t> </a:t>
            </a:r>
            <a:r>
              <a:rPr sz="2400" b="0" spc="-5" dirty="0">
                <a:latin typeface="Bookman Old Style"/>
                <a:cs typeface="Bookman Old Style"/>
              </a:rPr>
              <a:t>industry</a:t>
            </a:r>
            <a:endParaRPr sz="2400">
              <a:latin typeface="Bookman Old Style"/>
              <a:cs typeface="Bookman Old Style"/>
            </a:endParaRPr>
          </a:p>
          <a:p>
            <a:pPr marL="526415">
              <a:lnSpc>
                <a:spcPts val="2740"/>
              </a:lnSpc>
            </a:pPr>
            <a:r>
              <a:rPr sz="2400" b="0" spc="-5" dirty="0">
                <a:latin typeface="Bookman Old Style"/>
                <a:cs typeface="Bookman Old Style"/>
              </a:rPr>
              <a:t>/business because of </a:t>
            </a:r>
            <a:r>
              <a:rPr sz="2400" b="0" dirty="0">
                <a:latin typeface="Bookman Old Style"/>
                <a:cs typeface="Bookman Old Style"/>
              </a:rPr>
              <a:t>the </a:t>
            </a:r>
            <a:r>
              <a:rPr sz="2400" b="0" spc="-5" dirty="0">
                <a:latin typeface="Bookman Old Style"/>
                <a:cs typeface="Bookman Old Style"/>
              </a:rPr>
              <a:t>challenge </a:t>
            </a:r>
            <a:r>
              <a:rPr sz="2400" b="0" dirty="0">
                <a:latin typeface="Bookman Old Style"/>
                <a:cs typeface="Bookman Old Style"/>
              </a:rPr>
              <a:t>it</a:t>
            </a:r>
            <a:r>
              <a:rPr sz="2400" b="0" spc="-35" dirty="0">
                <a:latin typeface="Bookman Old Style"/>
                <a:cs typeface="Bookman Old Style"/>
              </a:rPr>
              <a:t> </a:t>
            </a:r>
            <a:r>
              <a:rPr sz="2400" b="0" spc="-5" dirty="0">
                <a:latin typeface="Bookman Old Style"/>
                <a:cs typeface="Bookman Old Style"/>
              </a:rPr>
              <a:t>presents.</a:t>
            </a:r>
            <a:endParaRPr sz="2400">
              <a:latin typeface="Bookman Old Style"/>
              <a:cs typeface="Bookman Old Style"/>
            </a:endParaRPr>
          </a:p>
          <a:p>
            <a:pPr marL="526415" marR="95250" indent="-514350">
              <a:lnSpc>
                <a:spcPct val="90200"/>
              </a:lnSpc>
              <a:spcBef>
                <a:spcPts val="285"/>
              </a:spcBef>
              <a:buClr>
                <a:srgbClr val="4F81BC"/>
              </a:buClr>
              <a:buAutoNum type="alphaLcPeriod" startAt="5"/>
              <a:tabLst>
                <a:tab pos="526415" algn="l"/>
                <a:tab pos="527050" algn="l"/>
              </a:tabLst>
            </a:pPr>
            <a:r>
              <a:rPr sz="2400" b="0" i="1" u="heavy" spc="-10" dirty="0">
                <a:solidFill>
                  <a:srgbClr val="0F243E"/>
                </a:solidFill>
                <a:uFill>
                  <a:solidFill>
                    <a:srgbClr val="0F243E"/>
                  </a:solidFill>
                </a:uFill>
                <a:latin typeface="Bookman Old Style"/>
                <a:cs typeface="Bookman Old Style"/>
              </a:rPr>
              <a:t>Buyers</a:t>
            </a:r>
            <a:r>
              <a:rPr sz="2400" b="0" i="1" spc="-10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: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Purchase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the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existing one and by using 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their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experience and expertise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try to run the 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enterprise</a:t>
            </a:r>
            <a:r>
              <a:rPr sz="2400" b="0" spc="-20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successfully.</a:t>
            </a:r>
            <a:endParaRPr sz="2400">
              <a:latin typeface="Bookman Old Style"/>
              <a:cs typeface="Bookman Old Style"/>
            </a:endParaRPr>
          </a:p>
          <a:p>
            <a:pPr marL="526415" indent="-514350">
              <a:lnSpc>
                <a:spcPct val="100000"/>
              </a:lnSpc>
              <a:buClr>
                <a:srgbClr val="4F81BC"/>
              </a:buClr>
              <a:buAutoNum type="alphaLcPeriod" startAt="5"/>
              <a:tabLst>
                <a:tab pos="526415" algn="l"/>
                <a:tab pos="527050" algn="l"/>
              </a:tabLst>
            </a:pPr>
            <a:r>
              <a:rPr sz="2400" b="0" i="1" u="heavy" spc="5" dirty="0">
                <a:solidFill>
                  <a:srgbClr val="0F243E"/>
                </a:solidFill>
                <a:uFill>
                  <a:solidFill>
                    <a:srgbClr val="0F243E"/>
                  </a:solidFill>
                </a:uFill>
                <a:latin typeface="Bookman Old Style"/>
                <a:cs typeface="Bookman Old Style"/>
              </a:rPr>
              <a:t>Life </a:t>
            </a:r>
            <a:r>
              <a:rPr sz="2400" b="0" i="1" u="heavy" spc="-10" dirty="0">
                <a:solidFill>
                  <a:srgbClr val="0F243E"/>
                </a:solidFill>
                <a:uFill>
                  <a:solidFill>
                    <a:srgbClr val="0F243E"/>
                  </a:solidFill>
                </a:uFill>
                <a:latin typeface="Bookman Old Style"/>
                <a:cs typeface="Bookman Old Style"/>
              </a:rPr>
              <a:t>Timers</a:t>
            </a:r>
            <a:r>
              <a:rPr sz="2400" b="0" spc="-10" dirty="0">
                <a:solidFill>
                  <a:srgbClr val="0F243E"/>
                </a:solidFill>
                <a:latin typeface="Bookman Old Style"/>
                <a:cs typeface="Bookman Old Style"/>
              </a:rPr>
              <a:t>: </a:t>
            </a:r>
            <a:r>
              <a:rPr sz="2400" b="0" dirty="0">
                <a:latin typeface="Bookman Old Style"/>
                <a:cs typeface="Bookman Old Style"/>
              </a:rPr>
              <a:t>integral </a:t>
            </a:r>
            <a:r>
              <a:rPr sz="2400" b="0" spc="-5" dirty="0">
                <a:latin typeface="Bookman Old Style"/>
                <a:cs typeface="Bookman Old Style"/>
              </a:rPr>
              <a:t>point of </a:t>
            </a:r>
            <a:r>
              <a:rPr sz="2400" b="0" dirty="0">
                <a:latin typeface="Bookman Old Style"/>
                <a:cs typeface="Bookman Old Style"/>
              </a:rPr>
              <a:t>their</a:t>
            </a:r>
            <a:r>
              <a:rPr sz="2400" b="0" spc="-15" dirty="0">
                <a:latin typeface="Bookman Old Style"/>
                <a:cs typeface="Bookman Old Style"/>
              </a:rPr>
              <a:t> </a:t>
            </a:r>
            <a:r>
              <a:rPr sz="2400" b="0" dirty="0">
                <a:latin typeface="Bookman Old Style"/>
                <a:cs typeface="Bookman Old Style"/>
              </a:rPr>
              <a:t>life</a:t>
            </a:r>
            <a:endParaRPr sz="2400">
              <a:latin typeface="Bookman Old Style"/>
              <a:cs typeface="Bookman Old Style"/>
            </a:endParaRPr>
          </a:p>
          <a:p>
            <a:pPr marL="526415" marR="324485" indent="-514350">
              <a:lnSpc>
                <a:spcPts val="2600"/>
              </a:lnSpc>
              <a:spcBef>
                <a:spcPts val="335"/>
              </a:spcBef>
              <a:buClr>
                <a:srgbClr val="4F81BC"/>
              </a:buClr>
              <a:buAutoNum type="alphaLcPeriod" startAt="5"/>
              <a:tabLst>
                <a:tab pos="526415" algn="l"/>
                <a:tab pos="527050" algn="l"/>
              </a:tabLst>
            </a:pPr>
            <a:r>
              <a:rPr sz="2400" b="0" i="1" u="heavy" spc="-10" dirty="0">
                <a:uFill>
                  <a:solidFill>
                    <a:srgbClr val="000000"/>
                  </a:solidFill>
                </a:uFill>
                <a:latin typeface="Bookman Old Style"/>
                <a:cs typeface="Bookman Old Style"/>
              </a:rPr>
              <a:t>Industrial entrepreneurs:</a:t>
            </a:r>
            <a:r>
              <a:rPr sz="2400" b="0" i="1" spc="-10" dirty="0">
                <a:latin typeface="Bookman Old Style"/>
                <a:cs typeface="Bookman Old Style"/>
              </a:rPr>
              <a:t> </a:t>
            </a:r>
            <a:r>
              <a:rPr sz="2400" b="0" spc="-5" dirty="0">
                <a:latin typeface="Bookman Old Style"/>
                <a:cs typeface="Bookman Old Style"/>
              </a:rPr>
              <a:t>Such entrepreneurs  engage </a:t>
            </a:r>
            <a:r>
              <a:rPr sz="2400" b="0" dirty="0">
                <a:latin typeface="Bookman Old Style"/>
                <a:cs typeface="Bookman Old Style"/>
              </a:rPr>
              <a:t>in manufacturing </a:t>
            </a:r>
            <a:r>
              <a:rPr sz="2400" b="0" spc="-5" dirty="0">
                <a:latin typeface="Bookman Old Style"/>
                <a:cs typeface="Bookman Old Style"/>
              </a:rPr>
              <a:t>and selling</a:t>
            </a:r>
            <a:r>
              <a:rPr sz="2400" b="0" spc="-75" dirty="0">
                <a:latin typeface="Bookman Old Style"/>
                <a:cs typeface="Bookman Old Style"/>
              </a:rPr>
              <a:t> </a:t>
            </a:r>
            <a:r>
              <a:rPr sz="2400" b="0" spc="-5" dirty="0">
                <a:latin typeface="Bookman Old Style"/>
                <a:cs typeface="Bookman Old Style"/>
              </a:rPr>
              <a:t>products.</a:t>
            </a:r>
            <a:endParaRPr sz="2400">
              <a:latin typeface="Bookman Old Style"/>
              <a:cs typeface="Bookman Old Styl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174752"/>
            <a:ext cx="6232525" cy="5998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9895" indent="-417830">
              <a:lnSpc>
                <a:spcPts val="2870"/>
              </a:lnSpc>
              <a:spcBef>
                <a:spcPts val="100"/>
              </a:spcBef>
              <a:buAutoNum type="romanUcParenR" startAt="5"/>
              <a:tabLst>
                <a:tab pos="430530" algn="l"/>
              </a:tabLst>
            </a:pPr>
            <a:r>
              <a:rPr sz="2400" b="1" spc="-5" dirty="0">
                <a:latin typeface="Bookman Old Style"/>
                <a:cs typeface="Bookman Old Style"/>
              </a:rPr>
              <a:t>According </a:t>
            </a:r>
            <a:r>
              <a:rPr sz="2400" b="1" dirty="0">
                <a:latin typeface="Bookman Old Style"/>
                <a:cs typeface="Bookman Old Style"/>
              </a:rPr>
              <a:t>to</a:t>
            </a:r>
            <a:r>
              <a:rPr sz="2400" b="1" spc="-30" dirty="0">
                <a:latin typeface="Bookman Old Style"/>
                <a:cs typeface="Bookman Old Style"/>
              </a:rPr>
              <a:t> </a:t>
            </a:r>
            <a:r>
              <a:rPr sz="2400" b="1" spc="-5" dirty="0">
                <a:latin typeface="Bookman Old Style"/>
                <a:cs typeface="Bookman Old Style"/>
              </a:rPr>
              <a:t>growth</a:t>
            </a:r>
            <a:endParaRPr sz="2400">
              <a:latin typeface="Bookman Old Style"/>
              <a:cs typeface="Bookman Old Style"/>
            </a:endParaRPr>
          </a:p>
          <a:p>
            <a:pPr marL="1841500" lvl="1" indent="-457834">
              <a:lnSpc>
                <a:spcPts val="2870"/>
              </a:lnSpc>
              <a:buAutoNum type="alphaLcPeriod"/>
              <a:tabLst>
                <a:tab pos="1841500" algn="l"/>
                <a:tab pos="1842135" algn="l"/>
              </a:tabLst>
            </a:pPr>
            <a:r>
              <a:rPr sz="2400" b="0" spc="-5" dirty="0">
                <a:latin typeface="Bookman Old Style"/>
                <a:cs typeface="Bookman Old Style"/>
              </a:rPr>
              <a:t>growth</a:t>
            </a:r>
            <a:endParaRPr sz="2400">
              <a:latin typeface="Bookman Old Style"/>
              <a:cs typeface="Bookman Old Style"/>
            </a:endParaRPr>
          </a:p>
          <a:p>
            <a:pPr marL="1841500" lvl="1" indent="-457834">
              <a:lnSpc>
                <a:spcPct val="100000"/>
              </a:lnSpc>
              <a:buAutoNum type="alphaLcPeriod"/>
              <a:tabLst>
                <a:tab pos="1841500" algn="l"/>
                <a:tab pos="1842135" algn="l"/>
              </a:tabLst>
            </a:pPr>
            <a:r>
              <a:rPr sz="2400" b="0" spc="-5" dirty="0">
                <a:latin typeface="Bookman Old Style"/>
                <a:cs typeface="Bookman Old Style"/>
              </a:rPr>
              <a:t>super</a:t>
            </a:r>
            <a:r>
              <a:rPr sz="2400" b="0" spc="-20" dirty="0">
                <a:latin typeface="Bookman Old Style"/>
                <a:cs typeface="Bookman Old Style"/>
              </a:rPr>
              <a:t> </a:t>
            </a:r>
            <a:r>
              <a:rPr sz="2400" b="0" spc="-5" dirty="0">
                <a:latin typeface="Bookman Old Style"/>
                <a:cs typeface="Bookman Old Style"/>
              </a:rPr>
              <a:t>growth</a:t>
            </a:r>
            <a:endParaRPr sz="2400">
              <a:latin typeface="Bookman Old Style"/>
              <a:cs typeface="Bookman Old Style"/>
            </a:endParaRPr>
          </a:p>
          <a:p>
            <a:pPr marL="551180" indent="-539115">
              <a:lnSpc>
                <a:spcPts val="2870"/>
              </a:lnSpc>
              <a:spcBef>
                <a:spcPts val="985"/>
              </a:spcBef>
              <a:buAutoNum type="romanUcParenR" startAt="5"/>
              <a:tabLst>
                <a:tab pos="551815" algn="l"/>
              </a:tabLst>
            </a:pPr>
            <a:r>
              <a:rPr sz="2400" b="1" spc="-5" dirty="0">
                <a:latin typeface="Bookman Old Style"/>
                <a:cs typeface="Bookman Old Style"/>
              </a:rPr>
              <a:t>According </a:t>
            </a:r>
            <a:r>
              <a:rPr sz="2400" b="1" dirty="0">
                <a:latin typeface="Bookman Old Style"/>
                <a:cs typeface="Bookman Old Style"/>
              </a:rPr>
              <a:t>to </a:t>
            </a:r>
            <a:r>
              <a:rPr sz="2400" b="1" spc="-5" dirty="0">
                <a:latin typeface="Bookman Old Style"/>
                <a:cs typeface="Bookman Old Style"/>
              </a:rPr>
              <a:t>stages of</a:t>
            </a:r>
            <a:r>
              <a:rPr sz="2400" b="1" spc="-130" dirty="0">
                <a:latin typeface="Bookman Old Style"/>
                <a:cs typeface="Bookman Old Style"/>
              </a:rPr>
              <a:t> </a:t>
            </a:r>
            <a:r>
              <a:rPr sz="2400" b="1" spc="-5" dirty="0">
                <a:latin typeface="Bookman Old Style"/>
                <a:cs typeface="Bookman Old Style"/>
              </a:rPr>
              <a:t>development</a:t>
            </a:r>
            <a:endParaRPr sz="2400">
              <a:latin typeface="Bookman Old Style"/>
              <a:cs typeface="Bookman Old Style"/>
            </a:endParaRPr>
          </a:p>
          <a:p>
            <a:pPr marL="1841500" lvl="1" indent="-457834">
              <a:lnSpc>
                <a:spcPts val="2870"/>
              </a:lnSpc>
              <a:buAutoNum type="alphaLcPeriod"/>
              <a:tabLst>
                <a:tab pos="1841500" algn="l"/>
                <a:tab pos="1842135" algn="l"/>
              </a:tabLst>
            </a:pPr>
            <a:r>
              <a:rPr sz="2400" b="0" dirty="0">
                <a:latin typeface="Bookman Old Style"/>
                <a:cs typeface="Bookman Old Style"/>
              </a:rPr>
              <a:t>modern</a:t>
            </a:r>
            <a:endParaRPr sz="2400">
              <a:latin typeface="Bookman Old Style"/>
              <a:cs typeface="Bookman Old Style"/>
            </a:endParaRPr>
          </a:p>
          <a:p>
            <a:pPr marL="1841500" lvl="1" indent="-457834">
              <a:lnSpc>
                <a:spcPct val="100000"/>
              </a:lnSpc>
              <a:buAutoNum type="alphaLcPeriod"/>
              <a:tabLst>
                <a:tab pos="1841500" algn="l"/>
                <a:tab pos="1842135" algn="l"/>
              </a:tabLst>
            </a:pPr>
            <a:r>
              <a:rPr sz="2400" b="0" spc="-5" dirty="0">
                <a:latin typeface="Bookman Old Style"/>
                <a:cs typeface="Bookman Old Style"/>
              </a:rPr>
              <a:t>classical</a:t>
            </a:r>
            <a:endParaRPr sz="2400">
              <a:latin typeface="Bookman Old Style"/>
              <a:cs typeface="Bookman Old Style"/>
            </a:endParaRPr>
          </a:p>
          <a:p>
            <a:pPr marL="673100" indent="-661035">
              <a:lnSpc>
                <a:spcPts val="2870"/>
              </a:lnSpc>
              <a:spcBef>
                <a:spcPts val="985"/>
              </a:spcBef>
              <a:buAutoNum type="romanUcParenR" startAt="5"/>
              <a:tabLst>
                <a:tab pos="673735" algn="l"/>
              </a:tabLst>
            </a:pPr>
            <a:r>
              <a:rPr sz="2400" b="1" spc="-5" dirty="0">
                <a:latin typeface="Bookman Old Style"/>
                <a:cs typeface="Bookman Old Style"/>
              </a:rPr>
              <a:t>According </a:t>
            </a:r>
            <a:r>
              <a:rPr sz="2400" b="1" dirty="0">
                <a:latin typeface="Bookman Old Style"/>
                <a:cs typeface="Bookman Old Style"/>
              </a:rPr>
              <a:t>to the</a:t>
            </a:r>
            <a:r>
              <a:rPr sz="2400" b="1" spc="-40" dirty="0">
                <a:latin typeface="Bookman Old Style"/>
                <a:cs typeface="Bookman Old Style"/>
              </a:rPr>
              <a:t> </a:t>
            </a:r>
            <a:r>
              <a:rPr sz="2400" b="1" spc="-5" dirty="0">
                <a:latin typeface="Bookman Old Style"/>
                <a:cs typeface="Bookman Old Style"/>
              </a:rPr>
              <a:t>area</a:t>
            </a:r>
            <a:endParaRPr sz="2400">
              <a:latin typeface="Bookman Old Style"/>
              <a:cs typeface="Bookman Old Style"/>
            </a:endParaRPr>
          </a:p>
          <a:p>
            <a:pPr marL="1841500" lvl="1" indent="-457834">
              <a:lnSpc>
                <a:spcPts val="2870"/>
              </a:lnSpc>
              <a:buAutoNum type="alphaLcPeriod"/>
              <a:tabLst>
                <a:tab pos="1841500" algn="l"/>
                <a:tab pos="1842135" algn="l"/>
              </a:tabLst>
            </a:pPr>
            <a:r>
              <a:rPr sz="2400" b="0" spc="-5" dirty="0">
                <a:latin typeface="Bookman Old Style"/>
                <a:cs typeface="Bookman Old Style"/>
              </a:rPr>
              <a:t>urban</a:t>
            </a:r>
            <a:endParaRPr sz="2400">
              <a:latin typeface="Bookman Old Style"/>
              <a:cs typeface="Bookman Old Style"/>
            </a:endParaRPr>
          </a:p>
          <a:p>
            <a:pPr marL="1841500" lvl="1" indent="-457834">
              <a:lnSpc>
                <a:spcPct val="100000"/>
              </a:lnSpc>
              <a:buAutoNum type="alphaLcPeriod"/>
              <a:tabLst>
                <a:tab pos="1841500" algn="l"/>
                <a:tab pos="1842135" algn="l"/>
              </a:tabLst>
            </a:pPr>
            <a:r>
              <a:rPr sz="2400" b="0" dirty="0">
                <a:latin typeface="Bookman Old Style"/>
                <a:cs typeface="Bookman Old Style"/>
              </a:rPr>
              <a:t>rural</a:t>
            </a:r>
            <a:endParaRPr sz="2400">
              <a:latin typeface="Bookman Old Style"/>
              <a:cs typeface="Bookman Old Style"/>
            </a:endParaRPr>
          </a:p>
          <a:p>
            <a:pPr marL="796290" indent="-784225">
              <a:lnSpc>
                <a:spcPts val="2870"/>
              </a:lnSpc>
              <a:spcBef>
                <a:spcPts val="985"/>
              </a:spcBef>
              <a:buAutoNum type="romanUcParenR" startAt="5"/>
              <a:tabLst>
                <a:tab pos="796925" algn="l"/>
              </a:tabLst>
            </a:pPr>
            <a:r>
              <a:rPr sz="2400" b="1" spc="-5" dirty="0">
                <a:latin typeface="Bookman Old Style"/>
                <a:cs typeface="Bookman Old Style"/>
              </a:rPr>
              <a:t>According </a:t>
            </a:r>
            <a:r>
              <a:rPr sz="2400" b="1" dirty="0">
                <a:latin typeface="Bookman Old Style"/>
                <a:cs typeface="Bookman Old Style"/>
              </a:rPr>
              <a:t>to the </a:t>
            </a:r>
            <a:r>
              <a:rPr sz="2400" b="1" spc="-5" dirty="0">
                <a:latin typeface="Bookman Old Style"/>
                <a:cs typeface="Bookman Old Style"/>
              </a:rPr>
              <a:t>gender and</a:t>
            </a:r>
            <a:r>
              <a:rPr sz="2400" b="1" spc="-100" dirty="0">
                <a:latin typeface="Bookman Old Style"/>
                <a:cs typeface="Bookman Old Style"/>
              </a:rPr>
              <a:t> </a:t>
            </a:r>
            <a:r>
              <a:rPr sz="2400" b="1" spc="-5" dirty="0">
                <a:latin typeface="Bookman Old Style"/>
                <a:cs typeface="Bookman Old Style"/>
              </a:rPr>
              <a:t>age</a:t>
            </a:r>
            <a:endParaRPr sz="2400">
              <a:latin typeface="Bookman Old Style"/>
              <a:cs typeface="Bookman Old Style"/>
            </a:endParaRPr>
          </a:p>
          <a:p>
            <a:pPr marL="1841500" lvl="1" indent="-457834">
              <a:lnSpc>
                <a:spcPts val="2870"/>
              </a:lnSpc>
              <a:buAutoNum type="alphaLcPeriod"/>
              <a:tabLst>
                <a:tab pos="1841500" algn="l"/>
                <a:tab pos="1842135" algn="l"/>
              </a:tabLst>
            </a:pPr>
            <a:r>
              <a:rPr sz="2400" b="0" dirty="0">
                <a:latin typeface="Bookman Old Style"/>
                <a:cs typeface="Bookman Old Style"/>
              </a:rPr>
              <a:t>men</a:t>
            </a:r>
            <a:endParaRPr sz="2400">
              <a:latin typeface="Bookman Old Style"/>
              <a:cs typeface="Bookman Old Style"/>
            </a:endParaRPr>
          </a:p>
          <a:p>
            <a:pPr marL="1841500" lvl="1" indent="-457834">
              <a:lnSpc>
                <a:spcPct val="100000"/>
              </a:lnSpc>
              <a:buAutoNum type="alphaLcPeriod"/>
              <a:tabLst>
                <a:tab pos="1841500" algn="l"/>
                <a:tab pos="1842135" algn="l"/>
              </a:tabLst>
            </a:pPr>
            <a:r>
              <a:rPr sz="2400" b="0" dirty="0">
                <a:latin typeface="Bookman Old Style"/>
                <a:cs typeface="Bookman Old Style"/>
              </a:rPr>
              <a:t>women</a:t>
            </a:r>
            <a:endParaRPr sz="2400">
              <a:latin typeface="Bookman Old Style"/>
              <a:cs typeface="Bookman Old Style"/>
            </a:endParaRPr>
          </a:p>
          <a:p>
            <a:pPr marL="571500" indent="-559435">
              <a:lnSpc>
                <a:spcPts val="2870"/>
              </a:lnSpc>
              <a:spcBef>
                <a:spcPts val="985"/>
              </a:spcBef>
              <a:buAutoNum type="romanUcParenR" startAt="5"/>
              <a:tabLst>
                <a:tab pos="572135" algn="l"/>
              </a:tabLst>
            </a:pPr>
            <a:r>
              <a:rPr sz="2400" b="1" spc="-5" dirty="0">
                <a:latin typeface="Bookman Old Style"/>
                <a:cs typeface="Bookman Old Style"/>
              </a:rPr>
              <a:t>According </a:t>
            </a:r>
            <a:r>
              <a:rPr sz="2400" b="1" dirty="0">
                <a:latin typeface="Bookman Old Style"/>
                <a:cs typeface="Bookman Old Style"/>
              </a:rPr>
              <a:t>to the </a:t>
            </a:r>
            <a:r>
              <a:rPr sz="2400" b="1" spc="-5" dirty="0">
                <a:latin typeface="Bookman Old Style"/>
                <a:cs typeface="Bookman Old Style"/>
              </a:rPr>
              <a:t>sale of</a:t>
            </a:r>
            <a:r>
              <a:rPr sz="2400" b="1" spc="-120" dirty="0">
                <a:latin typeface="Bookman Old Style"/>
                <a:cs typeface="Bookman Old Style"/>
              </a:rPr>
              <a:t> </a:t>
            </a:r>
            <a:r>
              <a:rPr sz="2400" b="1" spc="-5" dirty="0">
                <a:latin typeface="Bookman Old Style"/>
                <a:cs typeface="Bookman Old Style"/>
              </a:rPr>
              <a:t>operation</a:t>
            </a:r>
            <a:endParaRPr sz="2400">
              <a:latin typeface="Bookman Old Style"/>
              <a:cs typeface="Bookman Old Style"/>
            </a:endParaRPr>
          </a:p>
          <a:p>
            <a:pPr marL="1841500" lvl="1" indent="-457834">
              <a:lnSpc>
                <a:spcPts val="2870"/>
              </a:lnSpc>
              <a:buAutoNum type="alphaLcPeriod"/>
              <a:tabLst>
                <a:tab pos="1841500" algn="l"/>
                <a:tab pos="1842135" algn="l"/>
              </a:tabLst>
            </a:pPr>
            <a:r>
              <a:rPr sz="2400" b="0" spc="-5" dirty="0">
                <a:latin typeface="Bookman Old Style"/>
                <a:cs typeface="Bookman Old Style"/>
              </a:rPr>
              <a:t>small</a:t>
            </a:r>
            <a:endParaRPr sz="2400">
              <a:latin typeface="Bookman Old Style"/>
              <a:cs typeface="Bookman Old Style"/>
            </a:endParaRPr>
          </a:p>
          <a:p>
            <a:pPr marL="1841500" lvl="1" indent="-457834">
              <a:lnSpc>
                <a:spcPct val="100000"/>
              </a:lnSpc>
              <a:buAutoNum type="alphaLcPeriod"/>
              <a:tabLst>
                <a:tab pos="1841500" algn="l"/>
                <a:tab pos="1842135" algn="l"/>
              </a:tabLst>
            </a:pPr>
            <a:r>
              <a:rPr sz="2400" b="0" dirty="0">
                <a:latin typeface="Bookman Old Style"/>
                <a:cs typeface="Bookman Old Style"/>
              </a:rPr>
              <a:t>large</a:t>
            </a:r>
            <a:endParaRPr sz="2400">
              <a:latin typeface="Bookman Old Style"/>
              <a:cs typeface="Bookman Old Styl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448781"/>
            <a:ext cx="5710555" cy="418592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  <a:tabLst>
                <a:tab pos="268605" algn="l"/>
              </a:tabLst>
            </a:pPr>
            <a:r>
              <a:rPr sz="1800" spc="20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20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spc="-5" dirty="0">
                <a:latin typeface="Bookman Old Style"/>
                <a:cs typeface="Bookman Old Style"/>
              </a:rPr>
              <a:t>Economic</a:t>
            </a:r>
            <a:r>
              <a:rPr sz="2700" b="0" spc="-15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independence</a:t>
            </a:r>
            <a:endParaRPr sz="270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268605" algn="l"/>
              </a:tabLst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spc="-5" dirty="0">
                <a:latin typeface="Bookman Old Style"/>
                <a:cs typeface="Bookman Old Style"/>
              </a:rPr>
              <a:t>Establishing </a:t>
            </a:r>
            <a:r>
              <a:rPr sz="2700" b="0" dirty="0">
                <a:latin typeface="Bookman Old Style"/>
                <a:cs typeface="Bookman Old Style"/>
              </a:rPr>
              <a:t>their </a:t>
            </a:r>
            <a:r>
              <a:rPr sz="2700" b="0" spc="-5" dirty="0">
                <a:latin typeface="Bookman Old Style"/>
                <a:cs typeface="Bookman Old Style"/>
              </a:rPr>
              <a:t>own</a:t>
            </a:r>
            <a:r>
              <a:rPr sz="2700" b="0" spc="-85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creativity</a:t>
            </a:r>
            <a:endParaRPr sz="270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spc="-5" dirty="0">
                <a:latin typeface="Bookman Old Style"/>
                <a:cs typeface="Bookman Old Style"/>
              </a:rPr>
              <a:t>Establishing </a:t>
            </a:r>
            <a:r>
              <a:rPr sz="2700" b="0" dirty="0">
                <a:latin typeface="Bookman Old Style"/>
                <a:cs typeface="Bookman Old Style"/>
              </a:rPr>
              <a:t>their </a:t>
            </a:r>
            <a:r>
              <a:rPr sz="2700" b="0" spc="-5" dirty="0">
                <a:latin typeface="Bookman Old Style"/>
                <a:cs typeface="Bookman Old Style"/>
              </a:rPr>
              <a:t>own</a:t>
            </a:r>
            <a:r>
              <a:rPr sz="2700" b="0" spc="-35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identity</a:t>
            </a:r>
            <a:endParaRPr sz="270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  <a:tabLst>
                <a:tab pos="268605" algn="l"/>
              </a:tabLst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spc="-5" dirty="0">
                <a:latin typeface="Bookman Old Style"/>
                <a:cs typeface="Bookman Old Style"/>
              </a:rPr>
              <a:t>Achievement of</a:t>
            </a:r>
            <a:r>
              <a:rPr sz="2700" b="0" spc="-25" dirty="0">
                <a:latin typeface="Bookman Old Style"/>
                <a:cs typeface="Bookman Old Style"/>
              </a:rPr>
              <a:t> </a:t>
            </a:r>
            <a:r>
              <a:rPr sz="2700" b="0" spc="-10" dirty="0">
                <a:latin typeface="Bookman Old Style"/>
                <a:cs typeface="Bookman Old Style"/>
              </a:rPr>
              <a:t>excellence</a:t>
            </a:r>
            <a:endParaRPr sz="270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268605" algn="l"/>
              </a:tabLst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spc="-5" dirty="0">
                <a:latin typeface="Bookman Old Style"/>
                <a:cs typeface="Bookman Old Style"/>
              </a:rPr>
              <a:t>Building</a:t>
            </a:r>
            <a:r>
              <a:rPr sz="2700" b="0" spc="10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confidence</a:t>
            </a:r>
            <a:endParaRPr sz="270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dirty="0">
                <a:latin typeface="Bookman Old Style"/>
                <a:cs typeface="Bookman Old Style"/>
              </a:rPr>
              <a:t>Developing </a:t>
            </a:r>
            <a:r>
              <a:rPr sz="2700" b="0" spc="-5" dirty="0">
                <a:latin typeface="Bookman Old Style"/>
                <a:cs typeface="Bookman Old Style"/>
              </a:rPr>
              <a:t>risk </a:t>
            </a:r>
            <a:r>
              <a:rPr sz="2700" b="0" dirty="0">
                <a:latin typeface="Bookman Old Style"/>
                <a:cs typeface="Bookman Old Style"/>
              </a:rPr>
              <a:t>taking</a:t>
            </a:r>
            <a:r>
              <a:rPr sz="2700" b="0" spc="-35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ability</a:t>
            </a:r>
            <a:endParaRPr sz="270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  <a:tabLst>
                <a:tab pos="268605" algn="l"/>
              </a:tabLst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spc="-5" dirty="0">
                <a:latin typeface="Bookman Old Style"/>
                <a:cs typeface="Bookman Old Style"/>
              </a:rPr>
              <a:t>Motivation</a:t>
            </a:r>
            <a:endParaRPr sz="270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268605" algn="l"/>
              </a:tabLst>
            </a:pPr>
            <a:r>
              <a:rPr sz="1800" spc="20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20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spc="-5" dirty="0">
                <a:latin typeface="Bookman Old Style"/>
                <a:cs typeface="Bookman Old Style"/>
              </a:rPr>
              <a:t>Equal status </a:t>
            </a:r>
            <a:r>
              <a:rPr sz="2700" b="0" dirty="0">
                <a:latin typeface="Bookman Old Style"/>
                <a:cs typeface="Bookman Old Style"/>
              </a:rPr>
              <a:t>in</a:t>
            </a:r>
            <a:r>
              <a:rPr sz="2700" b="0" spc="-30" dirty="0">
                <a:latin typeface="Bookman Old Style"/>
                <a:cs typeface="Bookman Old Style"/>
              </a:rPr>
              <a:t> </a:t>
            </a:r>
            <a:r>
              <a:rPr sz="2700" b="0" spc="-10" dirty="0">
                <a:latin typeface="Bookman Old Style"/>
                <a:cs typeface="Bookman Old Style"/>
              </a:rPr>
              <a:t>society</a:t>
            </a:r>
            <a:endParaRPr sz="270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dirty="0">
                <a:latin typeface="Bookman Old Style"/>
                <a:cs typeface="Bookman Old Style"/>
              </a:rPr>
              <a:t>Greater freedom and</a:t>
            </a:r>
            <a:r>
              <a:rPr sz="2700" b="0" spc="-70" dirty="0">
                <a:latin typeface="Bookman Old Style"/>
                <a:cs typeface="Bookman Old Style"/>
              </a:rPr>
              <a:t> </a:t>
            </a:r>
            <a:r>
              <a:rPr sz="2700" b="0" spc="-10" dirty="0">
                <a:latin typeface="Bookman Old Style"/>
                <a:cs typeface="Bookman Old Style"/>
              </a:rPr>
              <a:t>mobility</a:t>
            </a:r>
            <a:endParaRPr sz="270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8348" y="105155"/>
            <a:ext cx="6981444" cy="1220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499057"/>
            <a:ext cx="7927975" cy="454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buChar char="•"/>
              <a:tabLst>
                <a:tab pos="278130" algn="l"/>
              </a:tabLst>
            </a:pPr>
            <a:r>
              <a:rPr sz="2700" b="0" spc="-5" dirty="0">
                <a:latin typeface="Bookman Old Style"/>
                <a:cs typeface="Bookman Old Style"/>
              </a:rPr>
              <a:t>Exploration of </a:t>
            </a:r>
            <a:r>
              <a:rPr sz="2700" b="0" dirty="0">
                <a:latin typeface="Bookman Old Style"/>
                <a:cs typeface="Bookman Old Style"/>
              </a:rPr>
              <a:t>the </a:t>
            </a:r>
            <a:r>
              <a:rPr sz="2700" b="0" spc="-5" dirty="0">
                <a:latin typeface="Bookman Old Style"/>
                <a:cs typeface="Bookman Old Style"/>
              </a:rPr>
              <a:t>prospects of </a:t>
            </a:r>
            <a:r>
              <a:rPr sz="2700" b="0" spc="-10" dirty="0">
                <a:latin typeface="Bookman Old Style"/>
                <a:cs typeface="Bookman Old Style"/>
              </a:rPr>
              <a:t>starting </a:t>
            </a:r>
            <a:r>
              <a:rPr sz="2700" b="0" dirty="0">
                <a:latin typeface="Bookman Old Style"/>
                <a:cs typeface="Bookman Old Style"/>
              </a:rPr>
              <a:t>a </a:t>
            </a:r>
            <a:r>
              <a:rPr sz="2700" b="0" spc="-5" dirty="0">
                <a:latin typeface="Bookman Old Style"/>
                <a:cs typeface="Bookman Old Style"/>
              </a:rPr>
              <a:t>new  business</a:t>
            </a:r>
            <a:endParaRPr sz="2700">
              <a:latin typeface="Bookman Old Style"/>
              <a:cs typeface="Bookman Old Style"/>
            </a:endParaRPr>
          </a:p>
          <a:p>
            <a:pPr marL="277495" indent="-265430">
              <a:lnSpc>
                <a:spcPct val="100000"/>
              </a:lnSpc>
              <a:spcBef>
                <a:spcPts val="395"/>
              </a:spcBef>
              <a:buChar char="•"/>
              <a:tabLst>
                <a:tab pos="278130" algn="l"/>
              </a:tabLst>
            </a:pPr>
            <a:r>
              <a:rPr sz="2700" b="0" spc="-5" dirty="0">
                <a:latin typeface="Bookman Old Style"/>
                <a:cs typeface="Bookman Old Style"/>
              </a:rPr>
              <a:t>Pool up </a:t>
            </a:r>
            <a:r>
              <a:rPr sz="2700" b="0" dirty="0">
                <a:latin typeface="Bookman Old Style"/>
                <a:cs typeface="Bookman Old Style"/>
              </a:rPr>
              <a:t>the</a:t>
            </a:r>
            <a:r>
              <a:rPr sz="2700" b="0" spc="-10" dirty="0">
                <a:latin typeface="Bookman Old Style"/>
                <a:cs typeface="Bookman Old Style"/>
              </a:rPr>
              <a:t> </a:t>
            </a:r>
            <a:r>
              <a:rPr sz="2700" b="0" dirty="0">
                <a:latin typeface="Bookman Old Style"/>
                <a:cs typeface="Bookman Old Style"/>
              </a:rPr>
              <a:t>resources</a:t>
            </a:r>
            <a:endParaRPr sz="2700">
              <a:latin typeface="Bookman Old Style"/>
              <a:cs typeface="Bookman Old Style"/>
            </a:endParaRPr>
          </a:p>
          <a:p>
            <a:pPr marL="277495" indent="-265430">
              <a:lnSpc>
                <a:spcPct val="100000"/>
              </a:lnSpc>
              <a:spcBef>
                <a:spcPts val="400"/>
              </a:spcBef>
              <a:buChar char="•"/>
              <a:tabLst>
                <a:tab pos="278130" algn="l"/>
              </a:tabLst>
            </a:pPr>
            <a:r>
              <a:rPr sz="2700" b="0" spc="-5" dirty="0">
                <a:latin typeface="Bookman Old Style"/>
                <a:cs typeface="Bookman Old Style"/>
              </a:rPr>
              <a:t>Establish </a:t>
            </a:r>
            <a:r>
              <a:rPr sz="2700" b="0" dirty="0">
                <a:latin typeface="Bookman Old Style"/>
                <a:cs typeface="Bookman Old Style"/>
              </a:rPr>
              <a:t>the industrial</a:t>
            </a:r>
            <a:r>
              <a:rPr sz="2700" b="0" spc="-15" dirty="0">
                <a:latin typeface="Bookman Old Style"/>
                <a:cs typeface="Bookman Old Style"/>
              </a:rPr>
              <a:t> </a:t>
            </a:r>
            <a:r>
              <a:rPr sz="2700" b="0" dirty="0">
                <a:latin typeface="Bookman Old Style"/>
                <a:cs typeface="Bookman Old Style"/>
              </a:rPr>
              <a:t>enterprise</a:t>
            </a:r>
            <a:endParaRPr sz="2700">
              <a:latin typeface="Bookman Old Style"/>
              <a:cs typeface="Bookman Old Style"/>
            </a:endParaRPr>
          </a:p>
          <a:p>
            <a:pPr marL="277495" indent="-265430">
              <a:lnSpc>
                <a:spcPct val="100000"/>
              </a:lnSpc>
              <a:spcBef>
                <a:spcPts val="409"/>
              </a:spcBef>
              <a:buChar char="•"/>
              <a:tabLst>
                <a:tab pos="278130" algn="l"/>
              </a:tabLst>
            </a:pPr>
            <a:r>
              <a:rPr sz="2700" b="0" dirty="0">
                <a:latin typeface="Bookman Old Style"/>
                <a:cs typeface="Bookman Old Style"/>
              </a:rPr>
              <a:t>Manage the</a:t>
            </a:r>
            <a:r>
              <a:rPr sz="2700" b="0" spc="-30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business</a:t>
            </a:r>
            <a:endParaRPr sz="2700">
              <a:latin typeface="Bookman Old Style"/>
              <a:cs typeface="Bookman Old Style"/>
            </a:endParaRPr>
          </a:p>
          <a:p>
            <a:pPr marL="277495" indent="-265430">
              <a:lnSpc>
                <a:spcPct val="100000"/>
              </a:lnSpc>
              <a:spcBef>
                <a:spcPts val="395"/>
              </a:spcBef>
              <a:buChar char="•"/>
              <a:tabLst>
                <a:tab pos="278130" algn="l"/>
              </a:tabLst>
            </a:pPr>
            <a:r>
              <a:rPr sz="2700" b="0" dirty="0">
                <a:latin typeface="Bookman Old Style"/>
                <a:cs typeface="Bookman Old Style"/>
              </a:rPr>
              <a:t>Development </a:t>
            </a:r>
            <a:r>
              <a:rPr sz="2700" b="0" spc="-5" dirty="0">
                <a:latin typeface="Bookman Old Style"/>
                <a:cs typeface="Bookman Old Style"/>
              </a:rPr>
              <a:t>of strategies.</a:t>
            </a:r>
            <a:endParaRPr sz="2700">
              <a:latin typeface="Bookman Old Style"/>
              <a:cs typeface="Bookman Old Style"/>
            </a:endParaRPr>
          </a:p>
          <a:p>
            <a:pPr marL="277495" indent="-265430">
              <a:lnSpc>
                <a:spcPct val="100000"/>
              </a:lnSpc>
              <a:spcBef>
                <a:spcPts val="395"/>
              </a:spcBef>
              <a:buChar char="•"/>
              <a:tabLst>
                <a:tab pos="278130" algn="l"/>
              </a:tabLst>
            </a:pPr>
            <a:r>
              <a:rPr sz="2700" b="0" spc="-10" dirty="0">
                <a:latin typeface="Bookman Old Style"/>
                <a:cs typeface="Bookman Old Style"/>
              </a:rPr>
              <a:t>To </a:t>
            </a:r>
            <a:r>
              <a:rPr sz="2700" b="0" spc="-5" dirty="0">
                <a:latin typeface="Bookman Old Style"/>
                <a:cs typeface="Bookman Old Style"/>
              </a:rPr>
              <a:t>assume </a:t>
            </a:r>
            <a:r>
              <a:rPr sz="2700" b="0" dirty="0">
                <a:latin typeface="Bookman Old Style"/>
                <a:cs typeface="Bookman Old Style"/>
              </a:rPr>
              <a:t>risk &amp;</a:t>
            </a:r>
            <a:r>
              <a:rPr sz="2700" b="0" spc="-10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uncertainty</a:t>
            </a:r>
            <a:endParaRPr sz="2700">
              <a:latin typeface="Bookman Old Style"/>
              <a:cs typeface="Bookman Old Style"/>
            </a:endParaRPr>
          </a:p>
          <a:p>
            <a:pPr marL="277495" indent="-265430">
              <a:lnSpc>
                <a:spcPct val="100000"/>
              </a:lnSpc>
              <a:spcBef>
                <a:spcPts val="409"/>
              </a:spcBef>
              <a:buChar char="•"/>
              <a:tabLst>
                <a:tab pos="278130" algn="l"/>
              </a:tabLst>
            </a:pPr>
            <a:r>
              <a:rPr sz="2700" b="0" spc="-10" dirty="0">
                <a:latin typeface="Bookman Old Style"/>
                <a:cs typeface="Bookman Old Style"/>
              </a:rPr>
              <a:t>To </a:t>
            </a:r>
            <a:r>
              <a:rPr sz="2700" b="0" spc="-5" dirty="0">
                <a:latin typeface="Bookman Old Style"/>
                <a:cs typeface="Bookman Old Style"/>
              </a:rPr>
              <a:t>develop business </a:t>
            </a:r>
            <a:r>
              <a:rPr sz="2700" b="0" dirty="0">
                <a:latin typeface="Bookman Old Style"/>
                <a:cs typeface="Bookman Old Style"/>
              </a:rPr>
              <a:t>&amp; </a:t>
            </a:r>
            <a:r>
              <a:rPr sz="2700" b="0" spc="-5" dirty="0">
                <a:latin typeface="Bookman Old Style"/>
                <a:cs typeface="Bookman Old Style"/>
              </a:rPr>
              <a:t>business</a:t>
            </a:r>
            <a:r>
              <a:rPr sz="2700" b="0" spc="-55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decision</a:t>
            </a:r>
            <a:endParaRPr sz="2700">
              <a:latin typeface="Bookman Old Style"/>
              <a:cs typeface="Bookman Old Style"/>
            </a:endParaRPr>
          </a:p>
          <a:p>
            <a:pPr marL="277495" indent="-265430">
              <a:lnSpc>
                <a:spcPct val="100000"/>
              </a:lnSpc>
              <a:spcBef>
                <a:spcPts val="395"/>
              </a:spcBef>
              <a:buChar char="•"/>
              <a:tabLst>
                <a:tab pos="278130" algn="l"/>
              </a:tabLst>
            </a:pPr>
            <a:r>
              <a:rPr sz="2700" b="0" spc="-5" dirty="0">
                <a:latin typeface="Bookman Old Style"/>
                <a:cs typeface="Bookman Old Style"/>
              </a:rPr>
              <a:t>Motivation</a:t>
            </a:r>
            <a:endParaRPr sz="2700">
              <a:latin typeface="Bookman Old Style"/>
              <a:cs typeface="Bookman Old Style"/>
            </a:endParaRPr>
          </a:p>
          <a:p>
            <a:pPr marL="277495" indent="-265430">
              <a:lnSpc>
                <a:spcPct val="100000"/>
              </a:lnSpc>
              <a:spcBef>
                <a:spcPts val="400"/>
              </a:spcBef>
              <a:buChar char="•"/>
              <a:tabLst>
                <a:tab pos="278130" algn="l"/>
              </a:tabLst>
            </a:pPr>
            <a:r>
              <a:rPr sz="2700" b="0" spc="-5" dirty="0">
                <a:latin typeface="Bookman Old Style"/>
                <a:cs typeface="Bookman Old Style"/>
              </a:rPr>
              <a:t>Supervision </a:t>
            </a:r>
            <a:r>
              <a:rPr sz="2700" b="0" dirty="0">
                <a:latin typeface="Bookman Old Style"/>
                <a:cs typeface="Bookman Old Style"/>
              </a:rPr>
              <a:t>&amp; </a:t>
            </a:r>
            <a:r>
              <a:rPr sz="2700" b="0" spc="-5" dirty="0">
                <a:latin typeface="Bookman Old Style"/>
                <a:cs typeface="Bookman Old Style"/>
              </a:rPr>
              <a:t>leadership</a:t>
            </a:r>
            <a:endParaRPr sz="270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8348" y="370331"/>
            <a:ext cx="8444484" cy="68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7576" y="4953000"/>
            <a:ext cx="7456805" cy="487680"/>
          </a:xfrm>
          <a:custGeom>
            <a:avLst/>
            <a:gdLst/>
            <a:ahLst/>
            <a:cxnLst/>
            <a:rect l="l" t="t" r="r" b="b"/>
            <a:pathLst>
              <a:path w="7456805" h="487679">
                <a:moveTo>
                  <a:pt x="7456424" y="0"/>
                </a:moveTo>
                <a:lnTo>
                  <a:pt x="0" y="289433"/>
                </a:lnTo>
                <a:lnTo>
                  <a:pt x="7456424" y="487425"/>
                </a:lnTo>
                <a:lnTo>
                  <a:pt x="7456424" y="0"/>
                </a:lnTo>
                <a:close/>
              </a:path>
            </a:pathLst>
          </a:custGeom>
          <a:solidFill>
            <a:srgbClr val="A6B8DB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1930" y="5237607"/>
            <a:ext cx="9032240" cy="788670"/>
          </a:xfrm>
          <a:custGeom>
            <a:avLst/>
            <a:gdLst/>
            <a:ahLst/>
            <a:cxnLst/>
            <a:rect l="l" t="t" r="r" b="b"/>
            <a:pathLst>
              <a:path w="9032240" h="788670">
                <a:moveTo>
                  <a:pt x="9032069" y="0"/>
                </a:moveTo>
                <a:lnTo>
                  <a:pt x="0" y="0"/>
                </a:lnTo>
                <a:lnTo>
                  <a:pt x="9032069" y="788377"/>
                </a:lnTo>
                <a:lnTo>
                  <a:pt x="90320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998718"/>
            <a:ext cx="9144000" cy="1859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386843" y="4953000"/>
            <a:ext cx="9144000" cy="80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24000" y="2030973"/>
            <a:ext cx="7004050" cy="17818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6000" b="1" dirty="0">
                <a:solidFill>
                  <a:srgbClr val="FF0000"/>
                </a:solidFill>
              </a:rPr>
              <a:t>MODULE </a:t>
            </a:r>
            <a:r>
              <a:rPr lang="en-IN" sz="6000" b="1" dirty="0" smtClean="0">
                <a:solidFill>
                  <a:srgbClr val="FF0000"/>
                </a:solidFill>
              </a:rPr>
              <a:t>-3 </a:t>
            </a:r>
            <a:r>
              <a:rPr sz="5500" b="1" spc="-10" dirty="0" smtClean="0">
                <a:solidFill>
                  <a:srgbClr val="0F243E"/>
                </a:solidFill>
                <a:latin typeface="Bookman Old Style"/>
                <a:cs typeface="Bookman Old Style"/>
              </a:rPr>
              <a:t>ENTREPRENEUR</a:t>
            </a:r>
            <a:endParaRPr sz="5500" dirty="0">
              <a:latin typeface="Bookman Old Style"/>
              <a:cs typeface="Bookman Old Styl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  <p:sp>
        <p:nvSpPr>
          <p:cNvPr id="7" name="Rectangle 6"/>
          <p:cNvSpPr/>
          <p:nvPr/>
        </p:nvSpPr>
        <p:spPr>
          <a:xfrm>
            <a:off x="143866" y="5210945"/>
            <a:ext cx="772972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800" b="1" dirty="0" smtClean="0">
                <a:solidFill>
                  <a:srgbClr val="C00000"/>
                </a:solidFill>
              </a:rPr>
              <a:t>By,</a:t>
            </a:r>
          </a:p>
          <a:p>
            <a:pPr algn="ctr"/>
            <a:r>
              <a:rPr lang="en-IN" sz="2800" dirty="0" smtClean="0">
                <a:solidFill>
                  <a:srgbClr val="C00000"/>
                </a:solidFill>
              </a:rPr>
              <a:t>                 </a:t>
            </a:r>
            <a:r>
              <a:rPr lang="en-IN" sz="2400" b="1" dirty="0" err="1" smtClean="0">
                <a:solidFill>
                  <a:srgbClr val="C00000"/>
                </a:solidFill>
              </a:rPr>
              <a:t>Prof.</a:t>
            </a:r>
            <a:r>
              <a:rPr lang="en-IN" sz="2400" b="1" dirty="0" smtClean="0">
                <a:solidFill>
                  <a:srgbClr val="C00000"/>
                </a:solidFill>
              </a:rPr>
              <a:t> Muneshwara M S 	  </a:t>
            </a:r>
          </a:p>
          <a:p>
            <a:pPr algn="ctr"/>
            <a:r>
              <a:rPr lang="en-IN" sz="2400" b="1" dirty="0" smtClean="0">
                <a:solidFill>
                  <a:srgbClr val="C00000"/>
                </a:solidFill>
              </a:rPr>
              <a:t>        Dept. of CSE,  BMSIT&amp;M, </a:t>
            </a:r>
            <a:r>
              <a:rPr lang="en-IN" sz="2400" b="1" dirty="0" err="1" smtClean="0">
                <a:solidFill>
                  <a:srgbClr val="C00000"/>
                </a:solidFill>
              </a:rPr>
              <a:t>Yelahanka</a:t>
            </a:r>
            <a:r>
              <a:rPr lang="en-IN" sz="2400" b="1" dirty="0" smtClean="0">
                <a:solidFill>
                  <a:srgbClr val="C00000"/>
                </a:solidFill>
              </a:rPr>
              <a:t>, </a:t>
            </a:r>
          </a:p>
          <a:p>
            <a:pPr algn="ctr"/>
            <a:r>
              <a:rPr lang="en-IN" sz="2400" b="1" dirty="0" smtClean="0">
                <a:solidFill>
                  <a:srgbClr val="C00000"/>
                </a:solidFill>
              </a:rPr>
              <a:t>                     Bengaluru-560064</a:t>
            </a:r>
            <a:endParaRPr lang="en-IN" sz="24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328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949034"/>
            <a:ext cx="6718934" cy="279844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526415" indent="-514350">
              <a:lnSpc>
                <a:spcPct val="100000"/>
              </a:lnSpc>
              <a:spcBef>
                <a:spcPts val="495"/>
              </a:spcBef>
              <a:buClr>
                <a:srgbClr val="4F81BC"/>
              </a:buClr>
              <a:buSzPct val="66666"/>
              <a:buAutoNum type="arabicPeriod"/>
              <a:tabLst>
                <a:tab pos="526415" algn="l"/>
                <a:tab pos="527050" algn="l"/>
              </a:tabLst>
            </a:pPr>
            <a:r>
              <a:rPr sz="2700" b="0" spc="-5" dirty="0">
                <a:latin typeface="Bookman Old Style"/>
                <a:cs typeface="Bookman Old Style"/>
              </a:rPr>
              <a:t>Lack</a:t>
            </a:r>
            <a:r>
              <a:rPr sz="2700" b="0" spc="-25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confidence</a:t>
            </a:r>
            <a:endParaRPr sz="2700">
              <a:latin typeface="Bookman Old Style"/>
              <a:cs typeface="Bookman Old Style"/>
            </a:endParaRPr>
          </a:p>
          <a:p>
            <a:pPr marL="526415" indent="-514350">
              <a:lnSpc>
                <a:spcPct val="100000"/>
              </a:lnSpc>
              <a:spcBef>
                <a:spcPts val="400"/>
              </a:spcBef>
              <a:buClr>
                <a:srgbClr val="4F81BC"/>
              </a:buClr>
              <a:buSzPct val="66666"/>
              <a:buAutoNum type="arabicPeriod"/>
              <a:tabLst>
                <a:tab pos="526415" algn="l"/>
                <a:tab pos="527050" algn="l"/>
              </a:tabLst>
            </a:pPr>
            <a:r>
              <a:rPr sz="2700" b="0" spc="-5" dirty="0">
                <a:latin typeface="Bookman Old Style"/>
                <a:cs typeface="Bookman Old Style"/>
              </a:rPr>
              <a:t>Problem of </a:t>
            </a:r>
            <a:r>
              <a:rPr sz="2700" b="0" dirty="0">
                <a:latin typeface="Bookman Old Style"/>
                <a:cs typeface="Bookman Old Style"/>
              </a:rPr>
              <a:t>finance &amp; working</a:t>
            </a:r>
            <a:r>
              <a:rPr sz="2700" b="0" spc="-90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capital</a:t>
            </a:r>
            <a:endParaRPr sz="2700">
              <a:latin typeface="Bookman Old Style"/>
              <a:cs typeface="Bookman Old Style"/>
            </a:endParaRPr>
          </a:p>
          <a:p>
            <a:pPr marL="526415" indent="-514350">
              <a:lnSpc>
                <a:spcPct val="100000"/>
              </a:lnSpc>
              <a:spcBef>
                <a:spcPts val="395"/>
              </a:spcBef>
              <a:buClr>
                <a:srgbClr val="4F81BC"/>
              </a:buClr>
              <a:buSzPct val="66666"/>
              <a:buAutoNum type="arabicPeriod"/>
              <a:tabLst>
                <a:tab pos="526415" algn="l"/>
                <a:tab pos="527050" algn="l"/>
              </a:tabLst>
            </a:pPr>
            <a:r>
              <a:rPr sz="2700" b="0" spc="-5" dirty="0">
                <a:latin typeface="Bookman Old Style"/>
                <a:cs typeface="Bookman Old Style"/>
              </a:rPr>
              <a:t>Socio- </a:t>
            </a:r>
            <a:r>
              <a:rPr sz="2700" b="0" spc="-10" dirty="0">
                <a:latin typeface="Bookman Old Style"/>
                <a:cs typeface="Bookman Old Style"/>
              </a:rPr>
              <a:t>cultural </a:t>
            </a:r>
            <a:r>
              <a:rPr sz="2700" b="0" dirty="0">
                <a:latin typeface="Bookman Old Style"/>
                <a:cs typeface="Bookman Old Style"/>
              </a:rPr>
              <a:t>barriers</a:t>
            </a:r>
            <a:endParaRPr sz="2700">
              <a:latin typeface="Bookman Old Style"/>
              <a:cs typeface="Bookman Old Style"/>
            </a:endParaRPr>
          </a:p>
          <a:p>
            <a:pPr marL="526415" indent="-514350">
              <a:lnSpc>
                <a:spcPct val="100000"/>
              </a:lnSpc>
              <a:spcBef>
                <a:spcPts val="405"/>
              </a:spcBef>
              <a:buClr>
                <a:srgbClr val="4F81BC"/>
              </a:buClr>
              <a:buSzPct val="66666"/>
              <a:buAutoNum type="arabicPeriod"/>
              <a:tabLst>
                <a:tab pos="526415" algn="l"/>
                <a:tab pos="527050" algn="l"/>
              </a:tabLst>
            </a:pPr>
            <a:r>
              <a:rPr sz="2700" b="0" spc="-5" dirty="0">
                <a:latin typeface="Bookman Old Style"/>
                <a:cs typeface="Bookman Old Style"/>
              </a:rPr>
              <a:t>Production problem</a:t>
            </a:r>
            <a:endParaRPr sz="2700">
              <a:latin typeface="Bookman Old Style"/>
              <a:cs typeface="Bookman Old Style"/>
            </a:endParaRPr>
          </a:p>
          <a:p>
            <a:pPr marL="526415" indent="-514350">
              <a:lnSpc>
                <a:spcPct val="100000"/>
              </a:lnSpc>
              <a:spcBef>
                <a:spcPts val="400"/>
              </a:spcBef>
              <a:buClr>
                <a:srgbClr val="4F81BC"/>
              </a:buClr>
              <a:buSzPct val="66666"/>
              <a:buAutoNum type="arabicPeriod"/>
              <a:tabLst>
                <a:tab pos="526415" algn="l"/>
                <a:tab pos="527050" algn="l"/>
              </a:tabLst>
            </a:pPr>
            <a:r>
              <a:rPr sz="2700" b="0" spc="-5" dirty="0">
                <a:latin typeface="Bookman Old Style"/>
                <a:cs typeface="Bookman Old Style"/>
              </a:rPr>
              <a:t>Inefficient Marketing</a:t>
            </a:r>
            <a:r>
              <a:rPr sz="2700" b="0" spc="-20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Arrangements</a:t>
            </a:r>
            <a:endParaRPr sz="2700">
              <a:latin typeface="Bookman Old Style"/>
              <a:cs typeface="Bookman Old Style"/>
            </a:endParaRPr>
          </a:p>
          <a:p>
            <a:pPr marL="526415" indent="-514350">
              <a:lnSpc>
                <a:spcPct val="100000"/>
              </a:lnSpc>
              <a:spcBef>
                <a:spcPts val="395"/>
              </a:spcBef>
              <a:buClr>
                <a:srgbClr val="4F81BC"/>
              </a:buClr>
              <a:buSzPct val="66666"/>
              <a:buAutoNum type="arabicPeriod"/>
              <a:tabLst>
                <a:tab pos="526415" algn="l"/>
                <a:tab pos="527050" algn="l"/>
              </a:tabLst>
            </a:pPr>
            <a:r>
              <a:rPr sz="2700" b="0" dirty="0">
                <a:latin typeface="Bookman Old Style"/>
                <a:cs typeface="Bookman Old Style"/>
              </a:rPr>
              <a:t>Male</a:t>
            </a:r>
            <a:r>
              <a:rPr sz="2700" b="0" spc="-15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dominations</a:t>
            </a:r>
            <a:endParaRPr sz="270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6888" y="45719"/>
            <a:ext cx="8343900" cy="12664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770634"/>
            <a:ext cx="7934959" cy="39325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6415" marR="170180" indent="-514350">
              <a:lnSpc>
                <a:spcPct val="100000"/>
              </a:lnSpc>
              <a:spcBef>
                <a:spcPts val="100"/>
              </a:spcBef>
              <a:buClr>
                <a:srgbClr val="4F81BC"/>
              </a:buClr>
              <a:buSzPct val="66666"/>
              <a:buAutoNum type="arabicPeriod"/>
              <a:tabLst>
                <a:tab pos="526415" algn="l"/>
                <a:tab pos="527050" algn="l"/>
              </a:tabLst>
            </a:pPr>
            <a:r>
              <a:rPr sz="2700" b="0" spc="-5" dirty="0">
                <a:latin typeface="Bookman Old Style"/>
                <a:cs typeface="Bookman Old Style"/>
              </a:rPr>
              <a:t>Provide basic education </a:t>
            </a:r>
            <a:r>
              <a:rPr sz="2700" b="0" dirty="0">
                <a:latin typeface="Bookman Old Style"/>
                <a:cs typeface="Bookman Old Style"/>
              </a:rPr>
              <a:t>&amp; </a:t>
            </a:r>
            <a:r>
              <a:rPr sz="2700" b="0" spc="-5" dirty="0">
                <a:latin typeface="Bookman Old Style"/>
                <a:cs typeface="Bookman Old Style"/>
              </a:rPr>
              <a:t>establish special  institutions </a:t>
            </a:r>
            <a:r>
              <a:rPr sz="2700" b="0" dirty="0">
                <a:latin typeface="Bookman Old Style"/>
                <a:cs typeface="Bookman Old Style"/>
              </a:rPr>
              <a:t>to </a:t>
            </a:r>
            <a:r>
              <a:rPr sz="2700" b="0" spc="-5" dirty="0">
                <a:latin typeface="Bookman Old Style"/>
                <a:cs typeface="Bookman Old Style"/>
              </a:rPr>
              <a:t>train women</a:t>
            </a:r>
            <a:r>
              <a:rPr sz="2700" b="0" spc="-15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entrepreneurs.</a:t>
            </a:r>
            <a:endParaRPr sz="2700" dirty="0">
              <a:latin typeface="Bookman Old Style"/>
              <a:cs typeface="Bookman Old Style"/>
            </a:endParaRPr>
          </a:p>
          <a:p>
            <a:pPr marL="526415" marR="324485" indent="-514350">
              <a:lnSpc>
                <a:spcPct val="100000"/>
              </a:lnSpc>
              <a:spcBef>
                <a:spcPts val="395"/>
              </a:spcBef>
              <a:buClr>
                <a:srgbClr val="4F81BC"/>
              </a:buClr>
              <a:buSzPct val="66666"/>
              <a:buAutoNum type="arabicPeriod"/>
              <a:tabLst>
                <a:tab pos="526415" algn="l"/>
                <a:tab pos="527050" algn="l"/>
              </a:tabLst>
            </a:pPr>
            <a:r>
              <a:rPr sz="2700" b="0" dirty="0">
                <a:latin typeface="Bookman Old Style"/>
                <a:cs typeface="Bookman Old Style"/>
              </a:rPr>
              <a:t>Conduct </a:t>
            </a:r>
            <a:r>
              <a:rPr sz="2700" b="0" spc="-5" dirty="0" smtClean="0">
                <a:latin typeface="Bookman Old Style"/>
                <a:cs typeface="Bookman Old Style"/>
              </a:rPr>
              <a:t>special </a:t>
            </a:r>
            <a:r>
              <a:rPr sz="2700" b="0" dirty="0">
                <a:latin typeface="Bookman Old Style"/>
                <a:cs typeface="Bookman Old Style"/>
              </a:rPr>
              <a:t>workshops to women</a:t>
            </a:r>
            <a:r>
              <a:rPr sz="2700" b="0" spc="-135" dirty="0">
                <a:latin typeface="Bookman Old Style"/>
                <a:cs typeface="Bookman Old Style"/>
              </a:rPr>
              <a:t> </a:t>
            </a:r>
            <a:r>
              <a:rPr sz="2700" b="0" dirty="0">
                <a:latin typeface="Bookman Old Style"/>
                <a:cs typeface="Bookman Old Style"/>
              </a:rPr>
              <a:t>for  </a:t>
            </a:r>
            <a:r>
              <a:rPr sz="2700" b="0" spc="-5" dirty="0">
                <a:latin typeface="Bookman Old Style"/>
                <a:cs typeface="Bookman Old Style"/>
              </a:rPr>
              <a:t>better</a:t>
            </a:r>
            <a:r>
              <a:rPr sz="2700" b="0" spc="-25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awareness.</a:t>
            </a:r>
            <a:endParaRPr sz="2700" dirty="0">
              <a:latin typeface="Bookman Old Style"/>
              <a:cs typeface="Bookman Old Style"/>
            </a:endParaRPr>
          </a:p>
          <a:p>
            <a:pPr marL="526415" marR="5080" indent="-514350">
              <a:lnSpc>
                <a:spcPct val="100000"/>
              </a:lnSpc>
              <a:spcBef>
                <a:spcPts val="400"/>
              </a:spcBef>
              <a:buClr>
                <a:srgbClr val="4F81BC"/>
              </a:buClr>
              <a:buSzPct val="66666"/>
              <a:buAutoNum type="arabicPeriod"/>
              <a:tabLst>
                <a:tab pos="526415" algn="l"/>
                <a:tab pos="527050" algn="l"/>
              </a:tabLst>
            </a:pPr>
            <a:r>
              <a:rPr sz="2700" b="0" spc="-5" dirty="0">
                <a:latin typeface="Bookman Old Style"/>
                <a:cs typeface="Bookman Old Style"/>
              </a:rPr>
              <a:t>Liberal financial support </a:t>
            </a:r>
            <a:r>
              <a:rPr sz="2700" b="0" dirty="0">
                <a:latin typeface="Bookman Old Style"/>
                <a:cs typeface="Bookman Old Style"/>
              </a:rPr>
              <a:t>to </a:t>
            </a:r>
            <a:r>
              <a:rPr sz="2700" b="0" spc="-5" dirty="0">
                <a:latin typeface="Bookman Old Style"/>
                <a:cs typeface="Bookman Old Style"/>
              </a:rPr>
              <a:t>motivate women  entrepreneurs</a:t>
            </a:r>
            <a:endParaRPr sz="2700" dirty="0">
              <a:latin typeface="Bookman Old Style"/>
              <a:cs typeface="Bookman Old Style"/>
            </a:endParaRPr>
          </a:p>
          <a:p>
            <a:pPr marL="526415" indent="-514350">
              <a:lnSpc>
                <a:spcPct val="100000"/>
              </a:lnSpc>
              <a:spcBef>
                <a:spcPts val="409"/>
              </a:spcBef>
              <a:buClr>
                <a:srgbClr val="4F81BC"/>
              </a:buClr>
              <a:buSzPct val="66666"/>
              <a:buAutoNum type="arabicPeriod"/>
              <a:tabLst>
                <a:tab pos="526415" algn="l"/>
                <a:tab pos="527050" algn="l"/>
              </a:tabLst>
            </a:pPr>
            <a:r>
              <a:rPr sz="2700" b="0" spc="-5" dirty="0">
                <a:latin typeface="Bookman Old Style"/>
                <a:cs typeface="Bookman Old Style"/>
              </a:rPr>
              <a:t>Favourable credit </a:t>
            </a:r>
            <a:r>
              <a:rPr sz="2700" b="0" spc="-10" dirty="0">
                <a:latin typeface="Bookman Old Style"/>
                <a:cs typeface="Bookman Old Style"/>
              </a:rPr>
              <a:t>policies to</a:t>
            </a:r>
            <a:r>
              <a:rPr sz="2700" b="0" spc="-25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women</a:t>
            </a:r>
            <a:endParaRPr sz="2700" dirty="0">
              <a:latin typeface="Bookman Old Style"/>
              <a:cs typeface="Bookman Old Style"/>
            </a:endParaRPr>
          </a:p>
          <a:p>
            <a:pPr marL="526415" marR="712470" indent="-514350">
              <a:lnSpc>
                <a:spcPct val="100000"/>
              </a:lnSpc>
              <a:spcBef>
                <a:spcPts val="395"/>
              </a:spcBef>
              <a:buClr>
                <a:srgbClr val="4F81BC"/>
              </a:buClr>
              <a:buSzPct val="66666"/>
              <a:buAutoNum type="arabicPeriod"/>
              <a:tabLst>
                <a:tab pos="526415" algn="l"/>
                <a:tab pos="527050" algn="l"/>
              </a:tabLst>
            </a:pPr>
            <a:r>
              <a:rPr sz="2700" b="0" spc="-5" dirty="0">
                <a:latin typeface="Bookman Old Style"/>
                <a:cs typeface="Bookman Old Style"/>
              </a:rPr>
              <a:t>Provide better </a:t>
            </a:r>
            <a:r>
              <a:rPr sz="2700" b="0" spc="-10" dirty="0">
                <a:latin typeface="Bookman Old Style"/>
                <a:cs typeface="Bookman Old Style"/>
              </a:rPr>
              <a:t>marketing </a:t>
            </a:r>
            <a:r>
              <a:rPr sz="2700" b="0" spc="-5" dirty="0">
                <a:latin typeface="Bookman Old Style"/>
                <a:cs typeface="Bookman Old Style"/>
              </a:rPr>
              <a:t>help </a:t>
            </a:r>
            <a:r>
              <a:rPr sz="2700" b="0" dirty="0">
                <a:latin typeface="Bookman Old Style"/>
                <a:cs typeface="Bookman Old Style"/>
              </a:rPr>
              <a:t>to </a:t>
            </a:r>
            <a:r>
              <a:rPr sz="2700" b="0" spc="-5" dirty="0">
                <a:latin typeface="Bookman Old Style"/>
                <a:cs typeface="Bookman Old Style"/>
              </a:rPr>
              <a:t>women  entrepreneurs</a:t>
            </a:r>
            <a:endParaRPr sz="2700" dirty="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3172" y="123444"/>
            <a:ext cx="7772400" cy="1335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694434"/>
            <a:ext cx="8329295" cy="429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6415" marR="220345" indent="-514350">
              <a:lnSpc>
                <a:spcPct val="100000"/>
              </a:lnSpc>
              <a:spcBef>
                <a:spcPts val="100"/>
              </a:spcBef>
              <a:buClr>
                <a:srgbClr val="4F81BC"/>
              </a:buClr>
              <a:buSzPct val="66666"/>
              <a:buAutoNum type="arabicPeriod" startAt="6"/>
              <a:tabLst>
                <a:tab pos="526415" algn="l"/>
                <a:tab pos="527050" algn="l"/>
              </a:tabLst>
            </a:pPr>
            <a:r>
              <a:rPr sz="2700" b="0" spc="-5" dirty="0">
                <a:latin typeface="Bookman Old Style"/>
                <a:cs typeface="Bookman Old Style"/>
              </a:rPr>
              <a:t>Provide </a:t>
            </a:r>
            <a:r>
              <a:rPr sz="2700" b="0" dirty="0">
                <a:latin typeface="Bookman Old Style"/>
                <a:cs typeface="Bookman Old Style"/>
              </a:rPr>
              <a:t>need- </a:t>
            </a:r>
            <a:r>
              <a:rPr sz="2700" b="0" spc="-5" dirty="0">
                <a:latin typeface="Bookman Old Style"/>
                <a:cs typeface="Bookman Old Style"/>
              </a:rPr>
              <a:t>based </a:t>
            </a:r>
            <a:r>
              <a:rPr sz="2700" b="0" dirty="0">
                <a:latin typeface="Bookman Old Style"/>
                <a:cs typeface="Bookman Old Style"/>
              </a:rPr>
              <a:t>training for </a:t>
            </a:r>
            <a:r>
              <a:rPr sz="2700" b="0" spc="-5" dirty="0">
                <a:latin typeface="Bookman Old Style"/>
                <a:cs typeface="Bookman Old Style"/>
              </a:rPr>
              <a:t>development  of skills </a:t>
            </a:r>
            <a:r>
              <a:rPr sz="2700" b="0" dirty="0">
                <a:latin typeface="Bookman Old Style"/>
                <a:cs typeface="Bookman Old Style"/>
              </a:rPr>
              <a:t>&amp;</a:t>
            </a:r>
            <a:r>
              <a:rPr sz="2700" b="0" spc="-20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entrepreneurship.</a:t>
            </a:r>
            <a:endParaRPr sz="2700">
              <a:latin typeface="Bookman Old Style"/>
              <a:cs typeface="Bookman Old Style"/>
            </a:endParaRPr>
          </a:p>
          <a:p>
            <a:pPr marL="526415" marR="5080" indent="-514350">
              <a:lnSpc>
                <a:spcPct val="100000"/>
              </a:lnSpc>
              <a:spcBef>
                <a:spcPts val="395"/>
              </a:spcBef>
              <a:buClr>
                <a:srgbClr val="4F81BC"/>
              </a:buClr>
              <a:buSzPct val="66666"/>
              <a:buAutoNum type="arabicPeriod" startAt="6"/>
              <a:tabLst>
                <a:tab pos="526415" algn="l"/>
                <a:tab pos="527050" algn="l"/>
              </a:tabLst>
            </a:pPr>
            <a:r>
              <a:rPr sz="2700" b="0" spc="-5" dirty="0">
                <a:latin typeface="Bookman Old Style"/>
                <a:cs typeface="Bookman Old Style"/>
              </a:rPr>
              <a:t>Establish self-help </a:t>
            </a:r>
            <a:r>
              <a:rPr sz="2700" b="0" dirty="0">
                <a:latin typeface="Bookman Old Style"/>
                <a:cs typeface="Bookman Old Style"/>
              </a:rPr>
              <a:t>groups, </a:t>
            </a:r>
            <a:r>
              <a:rPr sz="2700" b="0" spc="-5" dirty="0">
                <a:latin typeface="Bookman Old Style"/>
                <a:cs typeface="Bookman Old Style"/>
              </a:rPr>
              <a:t>Voluntary agencies  </a:t>
            </a:r>
            <a:r>
              <a:rPr sz="2700" b="0" dirty="0">
                <a:latin typeface="Bookman Old Style"/>
                <a:cs typeface="Bookman Old Style"/>
              </a:rPr>
              <a:t>&amp; </a:t>
            </a:r>
            <a:r>
              <a:rPr sz="2700" b="0" spc="-5" dirty="0">
                <a:latin typeface="Bookman Old Style"/>
                <a:cs typeface="Bookman Old Style"/>
              </a:rPr>
              <a:t>social </a:t>
            </a:r>
            <a:r>
              <a:rPr sz="2700" b="0" spc="-10" dirty="0">
                <a:latin typeface="Bookman Old Style"/>
                <a:cs typeface="Bookman Old Style"/>
              </a:rPr>
              <a:t>welfare </a:t>
            </a:r>
            <a:r>
              <a:rPr sz="2700" b="0" spc="-5" dirty="0">
                <a:latin typeface="Bookman Old Style"/>
                <a:cs typeface="Bookman Old Style"/>
              </a:rPr>
              <a:t>organization </a:t>
            </a:r>
            <a:r>
              <a:rPr sz="2700" b="0" dirty="0">
                <a:latin typeface="Bookman Old Style"/>
                <a:cs typeface="Bookman Old Style"/>
              </a:rPr>
              <a:t>for </a:t>
            </a:r>
            <a:r>
              <a:rPr sz="2700" b="0" spc="-5" dirty="0">
                <a:latin typeface="Bookman Old Style"/>
                <a:cs typeface="Bookman Old Style"/>
              </a:rPr>
              <a:t>women  entrepreneurs</a:t>
            </a:r>
            <a:endParaRPr sz="2700">
              <a:latin typeface="Bookman Old Style"/>
              <a:cs typeface="Bookman Old Style"/>
            </a:endParaRPr>
          </a:p>
          <a:p>
            <a:pPr marL="526415" indent="-514350">
              <a:lnSpc>
                <a:spcPct val="100000"/>
              </a:lnSpc>
              <a:spcBef>
                <a:spcPts val="400"/>
              </a:spcBef>
              <a:buClr>
                <a:srgbClr val="4F81BC"/>
              </a:buClr>
              <a:buSzPct val="66666"/>
              <a:buAutoNum type="arabicPeriod" startAt="6"/>
              <a:tabLst>
                <a:tab pos="526415" algn="l"/>
                <a:tab pos="527050" algn="l"/>
              </a:tabLst>
            </a:pPr>
            <a:r>
              <a:rPr sz="2700" b="0" spc="-5" dirty="0">
                <a:latin typeface="Bookman Old Style"/>
                <a:cs typeface="Bookman Old Style"/>
              </a:rPr>
              <a:t>Provide concessions </a:t>
            </a:r>
            <a:r>
              <a:rPr sz="2700" b="0" dirty="0">
                <a:latin typeface="Bookman Old Style"/>
                <a:cs typeface="Bookman Old Style"/>
              </a:rPr>
              <a:t>to </a:t>
            </a:r>
            <a:r>
              <a:rPr sz="2700" b="0" spc="-10" dirty="0">
                <a:latin typeface="Bookman Old Style"/>
                <a:cs typeface="Bookman Old Style"/>
              </a:rPr>
              <a:t>women</a:t>
            </a:r>
            <a:r>
              <a:rPr sz="2700" b="0" spc="-70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entrepreneurs.</a:t>
            </a:r>
            <a:endParaRPr sz="2700">
              <a:latin typeface="Bookman Old Style"/>
              <a:cs typeface="Bookman Old Style"/>
            </a:endParaRPr>
          </a:p>
          <a:p>
            <a:pPr marL="526415" marR="161290" indent="-514350">
              <a:lnSpc>
                <a:spcPct val="100000"/>
              </a:lnSpc>
              <a:spcBef>
                <a:spcPts val="409"/>
              </a:spcBef>
              <a:buClr>
                <a:srgbClr val="4F81BC"/>
              </a:buClr>
              <a:buSzPct val="66666"/>
              <a:buAutoNum type="arabicPeriod" startAt="6"/>
              <a:tabLst>
                <a:tab pos="526415" algn="l"/>
                <a:tab pos="527050" algn="l"/>
              </a:tabLst>
            </a:pPr>
            <a:r>
              <a:rPr sz="2700" b="0" spc="-5" dirty="0">
                <a:latin typeface="Bookman Old Style"/>
                <a:cs typeface="Bookman Old Style"/>
              </a:rPr>
              <a:t>Provide </a:t>
            </a:r>
            <a:r>
              <a:rPr sz="2700" b="0" dirty="0">
                <a:latin typeface="Bookman Old Style"/>
                <a:cs typeface="Bookman Old Style"/>
              </a:rPr>
              <a:t>a </a:t>
            </a:r>
            <a:r>
              <a:rPr sz="2700" b="0" spc="-5" dirty="0">
                <a:latin typeface="Bookman Old Style"/>
                <a:cs typeface="Bookman Old Style"/>
              </a:rPr>
              <a:t>common platform </a:t>
            </a:r>
            <a:r>
              <a:rPr sz="2700" b="0" spc="-10" dirty="0">
                <a:latin typeface="Bookman Old Style"/>
                <a:cs typeface="Bookman Old Style"/>
              </a:rPr>
              <a:t>to </a:t>
            </a:r>
            <a:r>
              <a:rPr sz="2700" b="0" spc="-5" dirty="0">
                <a:latin typeface="Bookman Old Style"/>
                <a:cs typeface="Bookman Old Style"/>
              </a:rPr>
              <a:t>all </a:t>
            </a:r>
            <a:r>
              <a:rPr sz="2700" b="0" dirty="0">
                <a:latin typeface="Bookman Old Style"/>
                <a:cs typeface="Bookman Old Style"/>
              </a:rPr>
              <a:t>the  </a:t>
            </a:r>
            <a:r>
              <a:rPr sz="2700" b="0" spc="-5" dirty="0">
                <a:latin typeface="Bookman Old Style"/>
                <a:cs typeface="Bookman Old Style"/>
              </a:rPr>
              <a:t>concerned agencies </a:t>
            </a:r>
            <a:r>
              <a:rPr sz="2700" b="0" dirty="0">
                <a:latin typeface="Bookman Old Style"/>
                <a:cs typeface="Bookman Old Style"/>
              </a:rPr>
              <a:t>&amp; R &amp; D </a:t>
            </a:r>
            <a:r>
              <a:rPr sz="2700" b="0" spc="-5" dirty="0">
                <a:latin typeface="Bookman Old Style"/>
                <a:cs typeface="Bookman Old Style"/>
              </a:rPr>
              <a:t>organization </a:t>
            </a:r>
            <a:r>
              <a:rPr sz="2700" b="0" dirty="0">
                <a:latin typeface="Bookman Old Style"/>
                <a:cs typeface="Bookman Old Style"/>
              </a:rPr>
              <a:t>to  </a:t>
            </a:r>
            <a:r>
              <a:rPr sz="2700" b="0" spc="-5" dirty="0">
                <a:latin typeface="Bookman Old Style"/>
                <a:cs typeface="Bookman Old Style"/>
              </a:rPr>
              <a:t>achieve an interacted </a:t>
            </a:r>
            <a:r>
              <a:rPr sz="2700" b="0" dirty="0">
                <a:latin typeface="Bookman Old Style"/>
                <a:cs typeface="Bookman Old Style"/>
              </a:rPr>
              <a:t>approach for </a:t>
            </a:r>
            <a:r>
              <a:rPr sz="2700" b="0" spc="-5" dirty="0">
                <a:latin typeface="Bookman Old Style"/>
                <a:cs typeface="Bookman Old Style"/>
              </a:rPr>
              <a:t>promoting  women entrepreneurs.</a:t>
            </a:r>
            <a:endParaRPr sz="270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3172" y="123444"/>
            <a:ext cx="7772400" cy="1335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3172" y="123444"/>
            <a:ext cx="8023859" cy="1335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771650"/>
            <a:ext cx="7620000" cy="3790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454879"/>
            <a:ext cx="7820659" cy="397700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  <a:tabLst>
                <a:tab pos="268605" algn="l"/>
              </a:tabLst>
            </a:pPr>
            <a:r>
              <a:rPr sz="1800" spc="20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20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1" spc="-5" dirty="0">
                <a:latin typeface="Bookman Old Style"/>
                <a:cs typeface="Bookman Old Style"/>
              </a:rPr>
              <a:t>Suchi</a:t>
            </a:r>
            <a:r>
              <a:rPr sz="2700" b="1" spc="-15" dirty="0">
                <a:latin typeface="Bookman Old Style"/>
                <a:cs typeface="Bookman Old Style"/>
              </a:rPr>
              <a:t> </a:t>
            </a:r>
            <a:r>
              <a:rPr sz="2700" b="1" spc="-5" dirty="0">
                <a:latin typeface="Bookman Old Style"/>
                <a:cs typeface="Bookman Old Style"/>
              </a:rPr>
              <a:t>Mukherjee</a:t>
            </a:r>
            <a:endParaRPr sz="2700" dirty="0">
              <a:latin typeface="Bookman Old Style"/>
              <a:cs typeface="Bookman Old Style"/>
            </a:endParaRPr>
          </a:p>
          <a:p>
            <a:pPr marL="268605" marR="319405">
              <a:lnSpc>
                <a:spcPct val="106100"/>
              </a:lnSpc>
              <a:spcBef>
                <a:spcPts val="170"/>
              </a:spcBef>
            </a:pPr>
            <a:r>
              <a:rPr sz="2700" b="0" dirty="0">
                <a:latin typeface="Bookman Old Style"/>
                <a:cs typeface="Bookman Old Style"/>
              </a:rPr>
              <a:t>CEO </a:t>
            </a:r>
            <a:r>
              <a:rPr sz="2700" b="0" spc="-5" dirty="0">
                <a:latin typeface="Bookman Old Style"/>
                <a:cs typeface="Bookman Old Style"/>
              </a:rPr>
              <a:t>of </a:t>
            </a:r>
            <a:r>
              <a:rPr sz="2700" b="0" spc="-10" dirty="0">
                <a:latin typeface="Bookman Old Style"/>
                <a:cs typeface="Bookman Old Style"/>
              </a:rPr>
              <a:t>the </a:t>
            </a:r>
            <a:r>
              <a:rPr sz="2700" b="0" spc="-5" dirty="0">
                <a:latin typeface="Bookman Old Style"/>
                <a:cs typeface="Bookman Old Style"/>
              </a:rPr>
              <a:t>online social discovery platform  </a:t>
            </a:r>
            <a:r>
              <a:rPr sz="2700" b="0" dirty="0">
                <a:latin typeface="Bookman Old Style"/>
                <a:cs typeface="Bookman Old Style"/>
              </a:rPr>
              <a:t>for </a:t>
            </a:r>
            <a:r>
              <a:rPr sz="2700" b="0" spc="-5" dirty="0">
                <a:latin typeface="Bookman Old Style"/>
                <a:cs typeface="Bookman Old Style"/>
              </a:rPr>
              <a:t>women, </a:t>
            </a:r>
            <a:r>
              <a:rPr sz="2700" b="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Bookman Old Style"/>
                <a:cs typeface="Bookman Old Style"/>
                <a:hlinkClick r:id="rId2"/>
              </a:rPr>
              <a:t>LimeRoad </a:t>
            </a:r>
            <a:r>
              <a:rPr sz="2700" b="0" spc="-10" dirty="0">
                <a:solidFill>
                  <a:srgbClr val="0000FF"/>
                </a:solidFill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  <a:hlinkClick r:id="rId3"/>
              </a:rPr>
              <a:t>http://techstory.in/suchimukherjee/</a:t>
            </a:r>
            <a:endParaRPr sz="2700" dirty="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  <a:tabLst>
                <a:tab pos="268605" algn="l"/>
              </a:tabLst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1" spc="-5" dirty="0">
                <a:latin typeface="Bookman Old Style"/>
                <a:cs typeface="Bookman Old Style"/>
              </a:rPr>
              <a:t>Anu Sridharan</a:t>
            </a:r>
            <a:endParaRPr sz="2700" dirty="0">
              <a:latin typeface="Bookman Old Style"/>
              <a:cs typeface="Bookman Old Style"/>
            </a:endParaRPr>
          </a:p>
          <a:p>
            <a:pPr marL="268605" marR="5080">
              <a:lnSpc>
                <a:spcPct val="100000"/>
              </a:lnSpc>
              <a:spcBef>
                <a:spcPts val="375"/>
              </a:spcBef>
            </a:pPr>
            <a:r>
              <a:rPr sz="2700" b="0" spc="-5" dirty="0">
                <a:latin typeface="Bookman Old Style"/>
                <a:cs typeface="Bookman Old Style"/>
              </a:rPr>
              <a:t>Founder of </a:t>
            </a:r>
            <a:r>
              <a:rPr sz="2700" b="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Bookman Old Style"/>
                <a:cs typeface="Bookman Old Style"/>
                <a:hlinkClick r:id="rId4"/>
              </a:rPr>
              <a:t>NextDrop</a:t>
            </a:r>
            <a:r>
              <a:rPr sz="2700" b="0" spc="-5" dirty="0">
                <a:latin typeface="Bookman Old Style"/>
                <a:cs typeface="Bookman Old Style"/>
              </a:rPr>
              <a:t>, </a:t>
            </a:r>
            <a:r>
              <a:rPr sz="2700" b="0" dirty="0">
                <a:latin typeface="Bookman Old Style"/>
                <a:cs typeface="Bookman Old Style"/>
              </a:rPr>
              <a:t>a </a:t>
            </a:r>
            <a:r>
              <a:rPr sz="2700" b="0" spc="-5" dirty="0">
                <a:latin typeface="Bookman Old Style"/>
                <a:cs typeface="Bookman Old Style"/>
              </a:rPr>
              <a:t>company </a:t>
            </a:r>
            <a:r>
              <a:rPr sz="2700" b="0" dirty="0">
                <a:latin typeface="Bookman Old Style"/>
                <a:cs typeface="Bookman Old Style"/>
              </a:rPr>
              <a:t>which  </a:t>
            </a:r>
            <a:r>
              <a:rPr sz="2700" b="0" spc="-10" dirty="0">
                <a:latin typeface="Bookman Old Style"/>
                <a:cs typeface="Bookman Old Style"/>
              </a:rPr>
              <a:t>allows </a:t>
            </a:r>
            <a:r>
              <a:rPr sz="2700" b="0" dirty="0">
                <a:latin typeface="Bookman Old Style"/>
                <a:cs typeface="Bookman Old Style"/>
              </a:rPr>
              <a:t>Indian residents in the </a:t>
            </a:r>
            <a:r>
              <a:rPr sz="2700" b="0" spc="-5" dirty="0">
                <a:latin typeface="Bookman Old Style"/>
                <a:cs typeface="Bookman Old Style"/>
              </a:rPr>
              <a:t>urban areas</a:t>
            </a:r>
            <a:r>
              <a:rPr sz="2700" b="0" spc="-95" dirty="0">
                <a:latin typeface="Bookman Old Style"/>
                <a:cs typeface="Bookman Old Style"/>
              </a:rPr>
              <a:t> </a:t>
            </a:r>
            <a:r>
              <a:rPr sz="2700" b="0" dirty="0">
                <a:latin typeface="Bookman Old Style"/>
                <a:cs typeface="Bookman Old Style"/>
              </a:rPr>
              <a:t>to  track the </a:t>
            </a:r>
            <a:r>
              <a:rPr sz="2700" b="0" spc="-5" dirty="0">
                <a:latin typeface="Bookman Old Style"/>
                <a:cs typeface="Bookman Old Style"/>
              </a:rPr>
              <a:t>availability of piped water </a:t>
            </a:r>
            <a:r>
              <a:rPr sz="2700" b="0" dirty="0">
                <a:latin typeface="Bookman Old Style"/>
                <a:cs typeface="Bookman Old Style"/>
              </a:rPr>
              <a:t>through  </a:t>
            </a:r>
            <a:r>
              <a:rPr sz="2700" b="0" spc="-5" dirty="0">
                <a:latin typeface="Bookman Old Style"/>
                <a:cs typeface="Bookman Old Style"/>
              </a:rPr>
              <a:t>SMS.</a:t>
            </a:r>
            <a:endParaRPr sz="2700" dirty="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1168" y="361188"/>
            <a:ext cx="8590788" cy="8458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207007"/>
            <a:ext cx="8915400" cy="48449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endParaRPr lang="en-IN" sz="1800" spc="20" dirty="0" smtClean="0">
              <a:solidFill>
                <a:srgbClr val="4F81BC"/>
              </a:solidFill>
              <a:latin typeface="Wingdings 3"/>
              <a:cs typeface="Wingdings 3"/>
            </a:endParaRPr>
          </a:p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lang="en-IN" b="1" dirty="0" smtClean="0">
                <a:solidFill>
                  <a:srgbClr val="FF0000"/>
                </a:solidFill>
              </a:rPr>
              <a:t>A </a:t>
            </a:r>
            <a:r>
              <a:rPr lang="en-IN" b="1" dirty="0">
                <a:solidFill>
                  <a:srgbClr val="FF0000"/>
                </a:solidFill>
              </a:rPr>
              <a:t>manager within a company who promotes innovative product development and marketing.</a:t>
            </a:r>
            <a:endParaRPr lang="en-IN" b="1" spc="20" dirty="0">
              <a:solidFill>
                <a:srgbClr val="FF0000"/>
              </a:solidFill>
              <a:latin typeface="Wingdings 3"/>
              <a:cs typeface="Wingdings 3"/>
            </a:endParaRPr>
          </a:p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20" dirty="0" smtClean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20" dirty="0" smtClean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sz="2700" b="0" spc="-5" dirty="0" smtClean="0">
                <a:latin typeface="Bookman Old Style"/>
                <a:cs typeface="Bookman Old Style"/>
              </a:rPr>
              <a:t>Is </a:t>
            </a:r>
            <a:r>
              <a:rPr sz="2700" b="0" dirty="0">
                <a:latin typeface="Bookman Old Style"/>
                <a:cs typeface="Bookman Old Style"/>
              </a:rPr>
              <a:t>an </a:t>
            </a:r>
            <a:r>
              <a:rPr sz="2700" b="0" spc="-10" dirty="0">
                <a:latin typeface="Bookman Old Style"/>
                <a:cs typeface="Bookman Old Style"/>
              </a:rPr>
              <a:t>emerging </a:t>
            </a:r>
            <a:r>
              <a:rPr sz="2700" b="0" spc="-5" dirty="0">
                <a:latin typeface="Bookman Old Style"/>
                <a:cs typeface="Bookman Old Style"/>
              </a:rPr>
              <a:t>class found in </a:t>
            </a:r>
            <a:r>
              <a:rPr sz="2700" b="0" dirty="0">
                <a:latin typeface="Bookman Old Style"/>
                <a:cs typeface="Bookman Old Style"/>
              </a:rPr>
              <a:t>large industrial  </a:t>
            </a:r>
            <a:r>
              <a:rPr sz="2700" b="0" spc="-5" dirty="0">
                <a:latin typeface="Bookman Old Style"/>
                <a:cs typeface="Bookman Old Style"/>
              </a:rPr>
              <a:t>organizations </a:t>
            </a:r>
            <a:r>
              <a:rPr sz="2700" b="0" dirty="0">
                <a:latin typeface="Bookman Old Style"/>
                <a:cs typeface="Bookman Old Style"/>
              </a:rPr>
              <a:t>who </a:t>
            </a:r>
            <a:r>
              <a:rPr sz="2700" b="0" spc="-10" dirty="0">
                <a:latin typeface="Bookman Old Style"/>
                <a:cs typeface="Bookman Old Style"/>
              </a:rPr>
              <a:t>emerge </a:t>
            </a:r>
            <a:r>
              <a:rPr sz="2700" b="0" dirty="0">
                <a:latin typeface="Bookman Old Style"/>
                <a:cs typeface="Bookman Old Style"/>
              </a:rPr>
              <a:t>from </a:t>
            </a:r>
            <a:r>
              <a:rPr sz="2700" b="0" spc="-5" dirty="0">
                <a:latin typeface="Bookman Old Style"/>
                <a:cs typeface="Bookman Old Style"/>
              </a:rPr>
              <a:t>within </a:t>
            </a:r>
            <a:r>
              <a:rPr sz="2700" b="0" dirty="0">
                <a:latin typeface="Bookman Old Style"/>
                <a:cs typeface="Bookman Old Style"/>
              </a:rPr>
              <a:t>the  </a:t>
            </a:r>
            <a:r>
              <a:rPr sz="2700" b="0" spc="-5" dirty="0">
                <a:latin typeface="Bookman Old Style"/>
                <a:cs typeface="Bookman Old Style"/>
              </a:rPr>
              <a:t>confines of </a:t>
            </a:r>
            <a:r>
              <a:rPr sz="2700" b="0" dirty="0">
                <a:latin typeface="Bookman Old Style"/>
                <a:cs typeface="Bookman Old Style"/>
              </a:rPr>
              <a:t>the large industrial</a:t>
            </a:r>
            <a:r>
              <a:rPr sz="2700" b="0" spc="-75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organizations.</a:t>
            </a:r>
            <a:endParaRPr sz="2700" dirty="0">
              <a:latin typeface="Bookman Old Style"/>
              <a:cs typeface="Bookman Old Style"/>
            </a:endParaRPr>
          </a:p>
          <a:p>
            <a:pPr marL="268605" marR="5080" indent="-256540" algn="just">
              <a:lnSpc>
                <a:spcPct val="100000"/>
              </a:lnSpc>
              <a:spcBef>
                <a:spcPts val="1995"/>
              </a:spcBef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Top executives are encouraged to catch hold  of new ideas </a:t>
            </a:r>
            <a:r>
              <a:rPr sz="2700" b="0" dirty="0">
                <a:latin typeface="Bookman Old Style"/>
                <a:cs typeface="Bookman Old Style"/>
              </a:rPr>
              <a:t>and </a:t>
            </a:r>
            <a:r>
              <a:rPr sz="2700" b="0" spc="-5" dirty="0">
                <a:latin typeface="Bookman Old Style"/>
                <a:cs typeface="Bookman Old Style"/>
              </a:rPr>
              <a:t>convert </a:t>
            </a:r>
            <a:r>
              <a:rPr sz="2700" b="0" dirty="0">
                <a:latin typeface="Bookman Old Style"/>
                <a:cs typeface="Bookman Old Style"/>
              </a:rPr>
              <a:t>them into </a:t>
            </a:r>
            <a:r>
              <a:rPr sz="2700" b="0" spc="-5" dirty="0">
                <a:latin typeface="Bookman Old Style"/>
                <a:cs typeface="Bookman Old Style"/>
              </a:rPr>
              <a:t>products  </a:t>
            </a:r>
            <a:r>
              <a:rPr sz="2700" b="0" dirty="0">
                <a:latin typeface="Bookman Old Style"/>
                <a:cs typeface="Bookman Old Style"/>
              </a:rPr>
              <a:t>through </a:t>
            </a:r>
            <a:r>
              <a:rPr sz="2700" b="0" spc="-5" dirty="0">
                <a:latin typeface="Bookman Old Style"/>
                <a:cs typeface="Bookman Old Style"/>
              </a:rPr>
              <a:t>research </a:t>
            </a:r>
            <a:r>
              <a:rPr sz="2700" b="0" dirty="0">
                <a:latin typeface="Bookman Old Style"/>
                <a:cs typeface="Bookman Old Style"/>
              </a:rPr>
              <a:t>and </a:t>
            </a:r>
            <a:r>
              <a:rPr sz="2700" b="0" spc="-10" dirty="0">
                <a:latin typeface="Bookman Old Style"/>
                <a:cs typeface="Bookman Old Style"/>
              </a:rPr>
              <a:t>development </a:t>
            </a:r>
            <a:r>
              <a:rPr sz="2700" b="0" spc="-5" dirty="0">
                <a:latin typeface="Bookman Old Style"/>
                <a:cs typeface="Bookman Old Style"/>
              </a:rPr>
              <a:t>activities  within </a:t>
            </a:r>
            <a:r>
              <a:rPr sz="2700" b="0" dirty="0">
                <a:latin typeface="Bookman Old Style"/>
                <a:cs typeface="Bookman Old Style"/>
              </a:rPr>
              <a:t>the framework </a:t>
            </a:r>
            <a:r>
              <a:rPr sz="2700" b="0" spc="-5" dirty="0">
                <a:latin typeface="Bookman Old Style"/>
                <a:cs typeface="Bookman Old Style"/>
              </a:rPr>
              <a:t>of </a:t>
            </a:r>
            <a:r>
              <a:rPr sz="2700" b="0" dirty="0">
                <a:latin typeface="Bookman Old Style"/>
                <a:cs typeface="Bookman Old Style"/>
              </a:rPr>
              <a:t>the</a:t>
            </a:r>
            <a:r>
              <a:rPr sz="2700" b="0" spc="-35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organization.</a:t>
            </a:r>
            <a:endParaRPr sz="2700" dirty="0">
              <a:latin typeface="Bookman Old Style"/>
              <a:cs typeface="Bookman Old Style"/>
            </a:endParaRPr>
          </a:p>
          <a:p>
            <a:pPr marL="268605" marR="6350" indent="-256540" algn="just">
              <a:lnSpc>
                <a:spcPct val="100000"/>
              </a:lnSpc>
              <a:spcBef>
                <a:spcPts val="2005"/>
              </a:spcBef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Dependent, does not </a:t>
            </a:r>
            <a:r>
              <a:rPr sz="2700" b="0" spc="-10" dirty="0">
                <a:latin typeface="Bookman Old Style"/>
                <a:cs typeface="Bookman Old Style"/>
              </a:rPr>
              <a:t>bear </a:t>
            </a:r>
            <a:r>
              <a:rPr sz="2700" b="0" dirty="0">
                <a:latin typeface="Bookman Old Style"/>
                <a:cs typeface="Bookman Old Style"/>
              </a:rPr>
              <a:t>risk </a:t>
            </a:r>
            <a:r>
              <a:rPr sz="2700" b="0" spc="-5" dirty="0">
                <a:latin typeface="Bookman Old Style"/>
                <a:cs typeface="Bookman Old Style"/>
              </a:rPr>
              <a:t>in business,  does not </a:t>
            </a:r>
            <a:r>
              <a:rPr sz="2700" b="0" dirty="0">
                <a:latin typeface="Bookman Old Style"/>
                <a:cs typeface="Bookman Old Style"/>
              </a:rPr>
              <a:t>raise </a:t>
            </a:r>
            <a:r>
              <a:rPr sz="2700" b="0" spc="-5" dirty="0">
                <a:latin typeface="Bookman Old Style"/>
                <a:cs typeface="Bookman Old Style"/>
              </a:rPr>
              <a:t>funds, operates from</a:t>
            </a:r>
            <a:r>
              <a:rPr sz="2700" b="0" spc="-170" dirty="0">
                <a:latin typeface="Bookman Old Style"/>
                <a:cs typeface="Bookman Old Style"/>
              </a:rPr>
              <a:t> </a:t>
            </a:r>
            <a:r>
              <a:rPr sz="2700" b="0" dirty="0">
                <a:latin typeface="Bookman Old Style"/>
                <a:cs typeface="Bookman Old Style"/>
              </a:rPr>
              <a:t>inside.</a:t>
            </a:r>
            <a:endParaRPr sz="2700" dirty="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26437" y="27118"/>
            <a:ext cx="4425696" cy="749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en-IN" spc="-5" smtClean="0"/>
              <a:t>26</a:t>
            </a:fld>
            <a:endParaRPr lang="en-IN" spc="-5" dirty="0"/>
          </a:p>
        </p:txBody>
      </p:sp>
      <p:sp>
        <p:nvSpPr>
          <p:cNvPr id="3" name="Rectangle 2"/>
          <p:cNvSpPr/>
          <p:nvPr/>
        </p:nvSpPr>
        <p:spPr>
          <a:xfrm>
            <a:off x="380999" y="533400"/>
            <a:ext cx="837615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400" b="1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 </a:t>
            </a:r>
            <a:r>
              <a:rPr lang="en-IN" sz="2400" b="1" dirty="0" err="1">
                <a:solidFill>
                  <a:srgbClr val="80008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intrapreneur</a:t>
            </a:r>
            <a:r>
              <a:rPr lang="en-IN" sz="2400" b="1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is an individual who works on developing new ideas and products within the confines of the business that they already work </a:t>
            </a:r>
            <a:r>
              <a:rPr lang="en-IN" sz="2400" b="1" dirty="0" smtClean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</a:p>
          <a:p>
            <a:pPr algn="just"/>
            <a:endParaRPr lang="en-IN" sz="2400" b="1" dirty="0" smtClean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Intrapreneurs</a:t>
            </a:r>
            <a:r>
              <a:rPr lang="en-IN" sz="2400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include any person within the company that applies entrepreneurial skills, vision, and forward thinking into the role that they have in the </a:t>
            </a:r>
            <a:r>
              <a:rPr lang="en-IN" sz="2400" dirty="0" smtClean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</a:t>
            </a:r>
          </a:p>
          <a:p>
            <a:pPr algn="just"/>
            <a:endParaRPr lang="en-IN" sz="2400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One of the more appealing reasons to be an </a:t>
            </a:r>
            <a:r>
              <a:rPr lang="en-IN" sz="2400" dirty="0" err="1">
                <a:latin typeface="Arial" panose="020B0604020202020204" pitchFamily="34" charset="0"/>
                <a:cs typeface="Arial" panose="020B0604020202020204" pitchFamily="34" charset="0"/>
              </a:rPr>
              <a:t>intrapreneur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is that it allows you to form new ideas, products, and business goals without taking on the risks that come with starting a new business as an entrepreneur.</a:t>
            </a:r>
          </a:p>
          <a:p>
            <a:endParaRPr lang="en-IN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149477" y="6450097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79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8197"/>
            <a:ext cx="7287768" cy="672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799" y="690280"/>
            <a:ext cx="8452357" cy="57564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3228" y="37524"/>
            <a:ext cx="5952744" cy="672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838200"/>
            <a:ext cx="8534400" cy="56900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5668" y="2151710"/>
            <a:ext cx="6499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6415" algn="l"/>
              </a:tabLst>
            </a:pPr>
            <a:r>
              <a:rPr sz="1900" dirty="0">
                <a:solidFill>
                  <a:srgbClr val="4F81BC"/>
                </a:solidFill>
              </a:rPr>
              <a:t>1)	</a:t>
            </a:r>
            <a:r>
              <a:rPr sz="2800" spc="-5" dirty="0"/>
              <a:t>Perceiving ,identifying</a:t>
            </a:r>
            <a:r>
              <a:rPr sz="2800" spc="15" dirty="0"/>
              <a:t> </a:t>
            </a:r>
            <a:r>
              <a:rPr sz="2800" spc="-10" dirty="0"/>
              <a:t>opportunity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645668" y="2558396"/>
            <a:ext cx="6553200" cy="284226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526415" indent="-514350">
              <a:lnSpc>
                <a:spcPct val="100000"/>
              </a:lnSpc>
              <a:spcBef>
                <a:spcPts val="650"/>
              </a:spcBef>
              <a:buClr>
                <a:srgbClr val="4F81BC"/>
              </a:buClr>
              <a:buSzPct val="67857"/>
              <a:buAutoNum type="arabicParenR" startAt="2"/>
              <a:tabLst>
                <a:tab pos="526415" algn="l"/>
                <a:tab pos="527050" algn="l"/>
              </a:tabLst>
            </a:pPr>
            <a:r>
              <a:rPr sz="2800" b="0" spc="-10" dirty="0">
                <a:latin typeface="Bookman Old Style"/>
                <a:cs typeface="Bookman Old Style"/>
              </a:rPr>
              <a:t>Evaluating opportunity</a:t>
            </a:r>
            <a:endParaRPr sz="2800">
              <a:latin typeface="Bookman Old Style"/>
              <a:cs typeface="Bookman Old Style"/>
            </a:endParaRPr>
          </a:p>
          <a:p>
            <a:pPr marL="2188845" lvl="1" indent="-229235">
              <a:lnSpc>
                <a:spcPct val="100000"/>
              </a:lnSpc>
              <a:spcBef>
                <a:spcPts val="434"/>
              </a:spcBef>
              <a:buClr>
                <a:srgbClr val="9BBA58"/>
              </a:buClr>
              <a:buFont typeface="Wingdings 2"/>
              <a:buChar char=""/>
              <a:tabLst>
                <a:tab pos="2188845" algn="l"/>
                <a:tab pos="2189480" algn="l"/>
              </a:tabLst>
            </a:pPr>
            <a:r>
              <a:rPr sz="2200" b="0" spc="-10" dirty="0">
                <a:latin typeface="Bookman Old Style"/>
                <a:cs typeface="Bookman Old Style"/>
              </a:rPr>
              <a:t>Description </a:t>
            </a:r>
            <a:r>
              <a:rPr sz="2200" b="0" spc="-5" dirty="0">
                <a:latin typeface="Bookman Old Style"/>
                <a:cs typeface="Bookman Old Style"/>
              </a:rPr>
              <a:t>of</a:t>
            </a:r>
            <a:r>
              <a:rPr sz="2200" b="0" spc="25" dirty="0">
                <a:latin typeface="Bookman Old Style"/>
                <a:cs typeface="Bookman Old Style"/>
              </a:rPr>
              <a:t> </a:t>
            </a:r>
            <a:r>
              <a:rPr sz="2200" b="0" spc="-10" dirty="0">
                <a:latin typeface="Bookman Old Style"/>
                <a:cs typeface="Bookman Old Style"/>
              </a:rPr>
              <a:t>product</a:t>
            </a:r>
            <a:endParaRPr sz="2200">
              <a:latin typeface="Bookman Old Style"/>
              <a:cs typeface="Bookman Old Style"/>
            </a:endParaRPr>
          </a:p>
          <a:p>
            <a:pPr marL="2188845" lvl="1" indent="-229235">
              <a:lnSpc>
                <a:spcPct val="100000"/>
              </a:lnSpc>
              <a:spcBef>
                <a:spcPts val="395"/>
              </a:spcBef>
              <a:buClr>
                <a:srgbClr val="9BBA58"/>
              </a:buClr>
              <a:buFont typeface="Wingdings 2"/>
              <a:buChar char=""/>
              <a:tabLst>
                <a:tab pos="2188845" algn="l"/>
                <a:tab pos="2189480" algn="l"/>
              </a:tabLst>
            </a:pPr>
            <a:r>
              <a:rPr sz="2200" b="0" spc="-10" dirty="0">
                <a:latin typeface="Bookman Old Style"/>
                <a:cs typeface="Bookman Old Style"/>
              </a:rPr>
              <a:t>Agreement </a:t>
            </a:r>
            <a:r>
              <a:rPr sz="2200" b="0" spc="-5" dirty="0">
                <a:latin typeface="Bookman Old Style"/>
                <a:cs typeface="Bookman Old Style"/>
              </a:rPr>
              <a:t>of</a:t>
            </a:r>
            <a:r>
              <a:rPr sz="2200" b="0" dirty="0">
                <a:latin typeface="Bookman Old Style"/>
                <a:cs typeface="Bookman Old Style"/>
              </a:rPr>
              <a:t> </a:t>
            </a:r>
            <a:r>
              <a:rPr sz="2200" b="0" spc="-10" dirty="0">
                <a:latin typeface="Bookman Old Style"/>
                <a:cs typeface="Bookman Old Style"/>
              </a:rPr>
              <a:t>opportunity</a:t>
            </a:r>
            <a:endParaRPr sz="2200">
              <a:latin typeface="Bookman Old Style"/>
              <a:cs typeface="Bookman Old Style"/>
            </a:endParaRPr>
          </a:p>
          <a:p>
            <a:pPr marL="2188845" lvl="1" indent="-229235">
              <a:lnSpc>
                <a:spcPct val="100000"/>
              </a:lnSpc>
              <a:spcBef>
                <a:spcPts val="395"/>
              </a:spcBef>
              <a:buClr>
                <a:srgbClr val="9BBA58"/>
              </a:buClr>
              <a:buFont typeface="Wingdings 2"/>
              <a:buChar char=""/>
              <a:tabLst>
                <a:tab pos="2188845" algn="l"/>
                <a:tab pos="2189480" algn="l"/>
              </a:tabLst>
            </a:pPr>
            <a:r>
              <a:rPr sz="2200" b="0" spc="-10" dirty="0">
                <a:latin typeface="Bookman Old Style"/>
                <a:cs typeface="Bookman Old Style"/>
              </a:rPr>
              <a:t>Assessment </a:t>
            </a:r>
            <a:r>
              <a:rPr sz="2200" b="0" spc="-5" dirty="0">
                <a:latin typeface="Bookman Old Style"/>
                <a:cs typeface="Bookman Old Style"/>
              </a:rPr>
              <a:t>of the</a:t>
            </a:r>
            <a:r>
              <a:rPr sz="2200" b="0" spc="30" dirty="0">
                <a:latin typeface="Bookman Old Style"/>
                <a:cs typeface="Bookman Old Style"/>
              </a:rPr>
              <a:t> </a:t>
            </a:r>
            <a:r>
              <a:rPr sz="2200" b="0" spc="-5" dirty="0">
                <a:latin typeface="Bookman Old Style"/>
                <a:cs typeface="Bookman Old Style"/>
              </a:rPr>
              <a:t>entrepreneur</a:t>
            </a:r>
            <a:endParaRPr sz="2200">
              <a:latin typeface="Bookman Old Style"/>
              <a:cs typeface="Bookman Old Style"/>
            </a:endParaRPr>
          </a:p>
          <a:p>
            <a:pPr marL="2188845" lvl="1" indent="-229235">
              <a:lnSpc>
                <a:spcPct val="100000"/>
              </a:lnSpc>
              <a:spcBef>
                <a:spcPts val="409"/>
              </a:spcBef>
              <a:buClr>
                <a:srgbClr val="9BBA58"/>
              </a:buClr>
              <a:buFont typeface="Wingdings 2"/>
              <a:buChar char=""/>
              <a:tabLst>
                <a:tab pos="2188845" algn="l"/>
                <a:tab pos="2189480" algn="l"/>
              </a:tabLst>
            </a:pPr>
            <a:r>
              <a:rPr sz="2200" b="0" spc="-10" dirty="0">
                <a:latin typeface="Bookman Old Style"/>
                <a:cs typeface="Bookman Old Style"/>
              </a:rPr>
              <a:t>Resources</a:t>
            </a:r>
            <a:r>
              <a:rPr sz="2200" b="0" spc="30" dirty="0">
                <a:latin typeface="Bookman Old Style"/>
                <a:cs typeface="Bookman Old Style"/>
              </a:rPr>
              <a:t> </a:t>
            </a:r>
            <a:r>
              <a:rPr sz="2200" b="0" spc="-10" dirty="0">
                <a:latin typeface="Bookman Old Style"/>
                <a:cs typeface="Bookman Old Style"/>
              </a:rPr>
              <a:t>needed</a:t>
            </a:r>
            <a:endParaRPr sz="2200">
              <a:latin typeface="Bookman Old Style"/>
              <a:cs typeface="Bookman Old Style"/>
            </a:endParaRPr>
          </a:p>
          <a:p>
            <a:pPr marL="2188845" lvl="1" indent="-229235">
              <a:lnSpc>
                <a:spcPct val="100000"/>
              </a:lnSpc>
              <a:spcBef>
                <a:spcPts val="395"/>
              </a:spcBef>
              <a:buClr>
                <a:srgbClr val="9BBA58"/>
              </a:buClr>
              <a:buFont typeface="Wingdings 2"/>
              <a:buChar char=""/>
              <a:tabLst>
                <a:tab pos="2188845" algn="l"/>
                <a:tab pos="2189480" algn="l"/>
              </a:tabLst>
            </a:pPr>
            <a:r>
              <a:rPr sz="2200" b="0" spc="-10" dirty="0">
                <a:latin typeface="Bookman Old Style"/>
                <a:cs typeface="Bookman Old Style"/>
              </a:rPr>
              <a:t>Amount </a:t>
            </a:r>
            <a:r>
              <a:rPr sz="2200" b="0" spc="-5" dirty="0">
                <a:latin typeface="Bookman Old Style"/>
                <a:cs typeface="Bookman Old Style"/>
              </a:rPr>
              <a:t>&amp; sources of</a:t>
            </a:r>
            <a:r>
              <a:rPr sz="2200" b="0" spc="35" dirty="0">
                <a:latin typeface="Bookman Old Style"/>
                <a:cs typeface="Bookman Old Style"/>
              </a:rPr>
              <a:t> </a:t>
            </a:r>
            <a:r>
              <a:rPr sz="2200" b="0" spc="-5" dirty="0">
                <a:latin typeface="Bookman Old Style"/>
                <a:cs typeface="Bookman Old Style"/>
              </a:rPr>
              <a:t>capital</a:t>
            </a:r>
            <a:endParaRPr sz="2200">
              <a:latin typeface="Bookman Old Style"/>
              <a:cs typeface="Bookman Old Style"/>
            </a:endParaRPr>
          </a:p>
          <a:p>
            <a:pPr marL="2188845" lvl="1" indent="-229235">
              <a:lnSpc>
                <a:spcPct val="100000"/>
              </a:lnSpc>
              <a:spcBef>
                <a:spcPts val="395"/>
              </a:spcBef>
              <a:buClr>
                <a:srgbClr val="9BBA58"/>
              </a:buClr>
              <a:buFont typeface="Wingdings 2"/>
              <a:buChar char=""/>
              <a:tabLst>
                <a:tab pos="2188845" algn="l"/>
                <a:tab pos="2189480" algn="l"/>
              </a:tabLst>
            </a:pPr>
            <a:r>
              <a:rPr sz="2200" b="0" spc="-10" dirty="0">
                <a:latin typeface="Bookman Old Style"/>
                <a:cs typeface="Bookman Old Style"/>
              </a:rPr>
              <a:t>Profit </a:t>
            </a:r>
            <a:r>
              <a:rPr sz="2200" b="0" spc="-5" dirty="0">
                <a:latin typeface="Bookman Old Style"/>
                <a:cs typeface="Bookman Old Style"/>
              </a:rPr>
              <a:t>expected</a:t>
            </a:r>
            <a:endParaRPr sz="2200">
              <a:latin typeface="Bookman Old Style"/>
              <a:cs typeface="Bookman Old Styl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8620" y="571500"/>
            <a:ext cx="8668512" cy="1307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1540" y="1447800"/>
            <a:ext cx="8991600" cy="4751942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  <a:tabLst>
                <a:tab pos="268605" algn="l"/>
              </a:tabLst>
            </a:pPr>
            <a:r>
              <a:rPr sz="36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36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3600" b="1" dirty="0">
                <a:latin typeface="Bookman Old Style"/>
                <a:cs typeface="Bookman Old Style"/>
              </a:rPr>
              <a:t>Meaning </a:t>
            </a:r>
            <a:r>
              <a:rPr sz="3600" b="1" spc="-5" dirty="0">
                <a:latin typeface="Bookman Old Style"/>
                <a:cs typeface="Bookman Old Style"/>
              </a:rPr>
              <a:t>of Entrepreneur</a:t>
            </a:r>
            <a:endParaRPr sz="3600" b="1" dirty="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sz="3600" b="1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3600" b="1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3600" b="1" dirty="0">
                <a:latin typeface="Bookman Old Style"/>
                <a:cs typeface="Bookman Old Style"/>
              </a:rPr>
              <a:t>Characteristics </a:t>
            </a:r>
            <a:r>
              <a:rPr sz="3600" b="1" spc="-5" dirty="0">
                <a:latin typeface="Bookman Old Style"/>
                <a:cs typeface="Bookman Old Style"/>
              </a:rPr>
              <a:t>of</a:t>
            </a:r>
            <a:r>
              <a:rPr sz="3600" b="1" spc="-40" dirty="0">
                <a:latin typeface="Bookman Old Style"/>
                <a:cs typeface="Bookman Old Style"/>
              </a:rPr>
              <a:t> </a:t>
            </a:r>
            <a:r>
              <a:rPr sz="3600" b="1" spc="-5" dirty="0">
                <a:latin typeface="Bookman Old Style"/>
                <a:cs typeface="Bookman Old Style"/>
              </a:rPr>
              <a:t>Entrepreneur</a:t>
            </a:r>
            <a:endParaRPr sz="3600" b="1" dirty="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sz="3600" b="1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3600" b="1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3600" b="1" dirty="0">
                <a:latin typeface="Bookman Old Style"/>
                <a:cs typeface="Bookman Old Style"/>
              </a:rPr>
              <a:t>Classification &amp; </a:t>
            </a:r>
            <a:r>
              <a:rPr sz="3600" b="1" spc="-10" dirty="0">
                <a:latin typeface="Bookman Old Style"/>
                <a:cs typeface="Bookman Old Style"/>
              </a:rPr>
              <a:t>Types </a:t>
            </a:r>
            <a:r>
              <a:rPr sz="3600" b="1" spc="-5" dirty="0">
                <a:latin typeface="Bookman Old Style"/>
                <a:cs typeface="Bookman Old Style"/>
              </a:rPr>
              <a:t>of Entrepreneur</a:t>
            </a:r>
            <a:endParaRPr sz="3600" b="1" dirty="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  <a:tabLst>
                <a:tab pos="268605" algn="l"/>
              </a:tabLst>
            </a:pPr>
            <a:r>
              <a:rPr sz="3600" b="1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3600" b="1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3600" b="1" spc="-5" dirty="0">
                <a:latin typeface="Bookman Old Style"/>
                <a:cs typeface="Bookman Old Style"/>
              </a:rPr>
              <a:t>Stages </a:t>
            </a:r>
            <a:r>
              <a:rPr sz="3600" b="1" dirty="0">
                <a:latin typeface="Bookman Old Style"/>
                <a:cs typeface="Bookman Old Style"/>
              </a:rPr>
              <a:t>In </a:t>
            </a:r>
            <a:r>
              <a:rPr sz="3600" b="1" spc="-5" dirty="0">
                <a:latin typeface="Bookman Old Style"/>
                <a:cs typeface="Bookman Old Style"/>
              </a:rPr>
              <a:t>Entrepreneurial</a:t>
            </a:r>
            <a:r>
              <a:rPr sz="3600" b="1" spc="-30" dirty="0">
                <a:latin typeface="Bookman Old Style"/>
                <a:cs typeface="Bookman Old Style"/>
              </a:rPr>
              <a:t> </a:t>
            </a:r>
            <a:r>
              <a:rPr sz="3600" b="1" spc="-5" dirty="0">
                <a:latin typeface="Bookman Old Style"/>
                <a:cs typeface="Bookman Old Style"/>
              </a:rPr>
              <a:t>Process</a:t>
            </a:r>
            <a:endParaRPr sz="3600" b="1" dirty="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268605" algn="l"/>
              </a:tabLst>
            </a:pPr>
            <a:r>
              <a:rPr sz="3600" b="1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3600" b="1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3600" b="1" spc="-5" dirty="0">
                <a:latin typeface="Bookman Old Style"/>
                <a:cs typeface="Bookman Old Style"/>
              </a:rPr>
              <a:t>Role of Entrepreneurs </a:t>
            </a:r>
            <a:r>
              <a:rPr sz="3600" b="1" dirty="0">
                <a:latin typeface="Bookman Old Style"/>
                <a:cs typeface="Bookman Old Style"/>
              </a:rPr>
              <a:t>in </a:t>
            </a:r>
            <a:r>
              <a:rPr sz="3600" b="1" spc="-5" dirty="0">
                <a:latin typeface="Bookman Old Style"/>
                <a:cs typeface="Bookman Old Style"/>
              </a:rPr>
              <a:t>Economic</a:t>
            </a:r>
            <a:r>
              <a:rPr sz="3600" b="1" spc="-80" dirty="0">
                <a:latin typeface="Bookman Old Style"/>
                <a:cs typeface="Bookman Old Style"/>
              </a:rPr>
              <a:t> </a:t>
            </a:r>
            <a:r>
              <a:rPr sz="3600" b="1" dirty="0">
                <a:latin typeface="Bookman Old Style"/>
                <a:cs typeface="Bookman Old Style"/>
              </a:rPr>
              <a:t>Development</a:t>
            </a: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endParaRPr sz="3600" b="1" dirty="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0" y="76201"/>
            <a:ext cx="3352800" cy="1091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068" y="398779"/>
            <a:ext cx="54273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5780" algn="l"/>
              </a:tabLst>
            </a:pPr>
            <a:r>
              <a:rPr sz="1900" dirty="0">
                <a:solidFill>
                  <a:srgbClr val="4F81BC"/>
                </a:solidFill>
              </a:rPr>
              <a:t>3)	</a:t>
            </a:r>
            <a:r>
              <a:rPr sz="2800" spc="-5" dirty="0"/>
              <a:t>Drawing </a:t>
            </a:r>
            <a:r>
              <a:rPr sz="2800" spc="-10" dirty="0"/>
              <a:t>up </a:t>
            </a:r>
            <a:r>
              <a:rPr sz="2800" spc="-5" dirty="0"/>
              <a:t>a </a:t>
            </a:r>
            <a:r>
              <a:rPr sz="2800" spc="-10" dirty="0"/>
              <a:t>business</a:t>
            </a:r>
            <a:r>
              <a:rPr sz="2800" spc="-5" dirty="0"/>
              <a:t> </a:t>
            </a:r>
            <a:r>
              <a:rPr sz="2800" spc="-10" dirty="0"/>
              <a:t>plan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17068" y="826668"/>
            <a:ext cx="6144260" cy="454469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4445" indent="-229235">
              <a:lnSpc>
                <a:spcPct val="100000"/>
              </a:lnSpc>
              <a:spcBef>
                <a:spcPts val="505"/>
              </a:spcBef>
              <a:buClr>
                <a:srgbClr val="C0504D"/>
              </a:buClr>
              <a:buFont typeface="Wingdings 2"/>
              <a:buChar char=""/>
              <a:tabLst>
                <a:tab pos="1274445" algn="l"/>
                <a:tab pos="1275080" algn="l"/>
              </a:tabLst>
            </a:pPr>
            <a:r>
              <a:rPr sz="2200" b="0" spc="-10" dirty="0">
                <a:latin typeface="Bookman Old Style"/>
                <a:cs typeface="Bookman Old Style"/>
              </a:rPr>
              <a:t>Title </a:t>
            </a:r>
            <a:r>
              <a:rPr sz="2200" b="0" spc="-5" dirty="0">
                <a:latin typeface="Bookman Old Style"/>
                <a:cs typeface="Bookman Old Style"/>
              </a:rPr>
              <a:t>of </a:t>
            </a:r>
            <a:r>
              <a:rPr sz="2200" b="0" spc="-10" dirty="0">
                <a:latin typeface="Bookman Old Style"/>
                <a:cs typeface="Bookman Old Style"/>
              </a:rPr>
              <a:t>project, </a:t>
            </a:r>
            <a:r>
              <a:rPr sz="2200" b="0" spc="-5" dirty="0">
                <a:latin typeface="Bookman Old Style"/>
                <a:cs typeface="Bookman Old Style"/>
              </a:rPr>
              <a:t>table of</a:t>
            </a:r>
            <a:r>
              <a:rPr sz="2200" b="0" spc="55" dirty="0">
                <a:latin typeface="Bookman Old Style"/>
                <a:cs typeface="Bookman Old Style"/>
              </a:rPr>
              <a:t> </a:t>
            </a:r>
            <a:r>
              <a:rPr sz="2200" b="0" spc="-5" dirty="0">
                <a:latin typeface="Bookman Old Style"/>
                <a:cs typeface="Bookman Old Style"/>
              </a:rPr>
              <a:t>contents</a:t>
            </a:r>
            <a:endParaRPr sz="2200">
              <a:latin typeface="Bookman Old Style"/>
              <a:cs typeface="Bookman Old Style"/>
            </a:endParaRPr>
          </a:p>
          <a:p>
            <a:pPr marL="1274445" indent="-229235">
              <a:lnSpc>
                <a:spcPct val="100000"/>
              </a:lnSpc>
              <a:spcBef>
                <a:spcPts val="409"/>
              </a:spcBef>
              <a:buClr>
                <a:srgbClr val="C0504D"/>
              </a:buClr>
              <a:buFont typeface="Wingdings 2"/>
              <a:buChar char=""/>
              <a:tabLst>
                <a:tab pos="1274445" algn="l"/>
                <a:tab pos="1275080" algn="l"/>
              </a:tabLst>
            </a:pPr>
            <a:r>
              <a:rPr sz="2200" b="0" spc="-10" dirty="0">
                <a:latin typeface="Bookman Old Style"/>
                <a:cs typeface="Bookman Old Style"/>
              </a:rPr>
              <a:t>Description </a:t>
            </a:r>
            <a:r>
              <a:rPr sz="2200" b="0" spc="-5" dirty="0">
                <a:latin typeface="Bookman Old Style"/>
                <a:cs typeface="Bookman Old Style"/>
              </a:rPr>
              <a:t>of business &amp;</a:t>
            </a:r>
            <a:r>
              <a:rPr sz="2200" b="0" spc="45" dirty="0">
                <a:latin typeface="Bookman Old Style"/>
                <a:cs typeface="Bookman Old Style"/>
              </a:rPr>
              <a:t> </a:t>
            </a:r>
            <a:r>
              <a:rPr sz="2200" b="0" spc="-5" dirty="0">
                <a:latin typeface="Bookman Old Style"/>
                <a:cs typeface="Bookman Old Style"/>
              </a:rPr>
              <a:t>industry.</a:t>
            </a:r>
            <a:endParaRPr sz="2200">
              <a:latin typeface="Bookman Old Style"/>
              <a:cs typeface="Bookman Old Style"/>
            </a:endParaRPr>
          </a:p>
          <a:p>
            <a:pPr marL="1274445" indent="-229235">
              <a:lnSpc>
                <a:spcPct val="100000"/>
              </a:lnSpc>
              <a:spcBef>
                <a:spcPts val="395"/>
              </a:spcBef>
              <a:buClr>
                <a:srgbClr val="C0504D"/>
              </a:buClr>
              <a:buFont typeface="Wingdings 2"/>
              <a:buChar char=""/>
              <a:tabLst>
                <a:tab pos="1274445" algn="l"/>
                <a:tab pos="1275080" algn="l"/>
              </a:tabLst>
            </a:pPr>
            <a:r>
              <a:rPr sz="2200" b="0" spc="-10" dirty="0">
                <a:latin typeface="Bookman Old Style"/>
                <a:cs typeface="Bookman Old Style"/>
              </a:rPr>
              <a:t>Technology</a:t>
            </a:r>
            <a:r>
              <a:rPr sz="2200" b="0" spc="45" dirty="0">
                <a:latin typeface="Bookman Old Style"/>
                <a:cs typeface="Bookman Old Style"/>
              </a:rPr>
              <a:t> </a:t>
            </a:r>
            <a:r>
              <a:rPr sz="2200" b="0" spc="-10" dirty="0">
                <a:latin typeface="Bookman Old Style"/>
                <a:cs typeface="Bookman Old Style"/>
              </a:rPr>
              <a:t>plan</a:t>
            </a:r>
            <a:endParaRPr sz="2200">
              <a:latin typeface="Bookman Old Style"/>
              <a:cs typeface="Bookman Old Style"/>
            </a:endParaRPr>
          </a:p>
          <a:p>
            <a:pPr marL="1274445" indent="-229235">
              <a:lnSpc>
                <a:spcPct val="100000"/>
              </a:lnSpc>
              <a:spcBef>
                <a:spcPts val="400"/>
              </a:spcBef>
              <a:buClr>
                <a:srgbClr val="C0504D"/>
              </a:buClr>
              <a:buFont typeface="Wingdings 2"/>
              <a:buChar char=""/>
              <a:tabLst>
                <a:tab pos="1274445" algn="l"/>
                <a:tab pos="1275080" algn="l"/>
              </a:tabLst>
            </a:pPr>
            <a:r>
              <a:rPr sz="2200" b="0" spc="-10" dirty="0">
                <a:latin typeface="Bookman Old Style"/>
                <a:cs typeface="Bookman Old Style"/>
              </a:rPr>
              <a:t>Financial</a:t>
            </a:r>
            <a:r>
              <a:rPr sz="2200" b="0" spc="10" dirty="0">
                <a:latin typeface="Bookman Old Style"/>
                <a:cs typeface="Bookman Old Style"/>
              </a:rPr>
              <a:t> </a:t>
            </a:r>
            <a:r>
              <a:rPr sz="2200" b="0" spc="-10" dirty="0">
                <a:latin typeface="Bookman Old Style"/>
                <a:cs typeface="Bookman Old Style"/>
              </a:rPr>
              <a:t>plan</a:t>
            </a:r>
            <a:endParaRPr sz="2200">
              <a:latin typeface="Bookman Old Style"/>
              <a:cs typeface="Bookman Old Style"/>
            </a:endParaRPr>
          </a:p>
          <a:p>
            <a:pPr marL="1274445" indent="-229235">
              <a:lnSpc>
                <a:spcPct val="100000"/>
              </a:lnSpc>
              <a:spcBef>
                <a:spcPts val="409"/>
              </a:spcBef>
              <a:buClr>
                <a:srgbClr val="C0504D"/>
              </a:buClr>
              <a:buFont typeface="Wingdings 2"/>
              <a:buChar char=""/>
              <a:tabLst>
                <a:tab pos="1274445" algn="l"/>
                <a:tab pos="1275080" algn="l"/>
              </a:tabLst>
            </a:pPr>
            <a:r>
              <a:rPr sz="2200" b="0" spc="-5" dirty="0">
                <a:latin typeface="Bookman Old Style"/>
                <a:cs typeface="Bookman Old Style"/>
              </a:rPr>
              <a:t>Organization</a:t>
            </a:r>
            <a:r>
              <a:rPr sz="2200" b="0" spc="-10" dirty="0">
                <a:latin typeface="Bookman Old Style"/>
                <a:cs typeface="Bookman Old Style"/>
              </a:rPr>
              <a:t> plan</a:t>
            </a:r>
            <a:endParaRPr sz="2200">
              <a:latin typeface="Bookman Old Style"/>
              <a:cs typeface="Bookman Old Style"/>
            </a:endParaRPr>
          </a:p>
          <a:p>
            <a:pPr marL="1274445" indent="-229235">
              <a:lnSpc>
                <a:spcPct val="100000"/>
              </a:lnSpc>
              <a:spcBef>
                <a:spcPts val="395"/>
              </a:spcBef>
              <a:buClr>
                <a:srgbClr val="C0504D"/>
              </a:buClr>
              <a:buFont typeface="Wingdings 2"/>
              <a:buChar char=""/>
              <a:tabLst>
                <a:tab pos="1274445" algn="l"/>
                <a:tab pos="1275080" algn="l"/>
              </a:tabLst>
            </a:pPr>
            <a:r>
              <a:rPr sz="2200" b="0" spc="-10" dirty="0">
                <a:latin typeface="Bookman Old Style"/>
                <a:cs typeface="Bookman Old Style"/>
              </a:rPr>
              <a:t>Production </a:t>
            </a:r>
            <a:r>
              <a:rPr sz="2200" b="0" spc="-5" dirty="0">
                <a:latin typeface="Bookman Old Style"/>
                <a:cs typeface="Bookman Old Style"/>
              </a:rPr>
              <a:t>&amp; operation</a:t>
            </a:r>
            <a:r>
              <a:rPr sz="2200" b="0" spc="10" dirty="0">
                <a:latin typeface="Bookman Old Style"/>
                <a:cs typeface="Bookman Old Style"/>
              </a:rPr>
              <a:t> </a:t>
            </a:r>
            <a:r>
              <a:rPr sz="2200" b="0" spc="-10" dirty="0">
                <a:latin typeface="Bookman Old Style"/>
                <a:cs typeface="Bookman Old Style"/>
              </a:rPr>
              <a:t>plan</a:t>
            </a:r>
            <a:endParaRPr sz="2200">
              <a:latin typeface="Bookman Old Style"/>
              <a:cs typeface="Bookman Old Style"/>
            </a:endParaRPr>
          </a:p>
          <a:p>
            <a:pPr marL="1274445" indent="-229235">
              <a:lnSpc>
                <a:spcPct val="100000"/>
              </a:lnSpc>
              <a:spcBef>
                <a:spcPts val="395"/>
              </a:spcBef>
              <a:buClr>
                <a:srgbClr val="C0504D"/>
              </a:buClr>
              <a:buFont typeface="Wingdings 2"/>
              <a:buChar char=""/>
              <a:tabLst>
                <a:tab pos="1274445" algn="l"/>
                <a:tab pos="1275080" algn="l"/>
              </a:tabLst>
            </a:pPr>
            <a:r>
              <a:rPr sz="2200" b="0" spc="-5" dirty="0">
                <a:latin typeface="Bookman Old Style"/>
                <a:cs typeface="Bookman Old Style"/>
              </a:rPr>
              <a:t>Marketing &amp; </a:t>
            </a:r>
            <a:r>
              <a:rPr sz="2200" b="0" spc="-10" dirty="0">
                <a:latin typeface="Bookman Old Style"/>
                <a:cs typeface="Bookman Old Style"/>
              </a:rPr>
              <a:t>distribution</a:t>
            </a:r>
            <a:r>
              <a:rPr sz="2200" b="0" spc="15" dirty="0">
                <a:latin typeface="Bookman Old Style"/>
                <a:cs typeface="Bookman Old Style"/>
              </a:rPr>
              <a:t> </a:t>
            </a:r>
            <a:r>
              <a:rPr sz="2200" b="0" spc="-10" dirty="0">
                <a:latin typeface="Bookman Old Style"/>
                <a:cs typeface="Bookman Old Style"/>
              </a:rPr>
              <a:t>plan</a:t>
            </a:r>
            <a:endParaRPr sz="2200">
              <a:latin typeface="Bookman Old Style"/>
              <a:cs typeface="Bookman Old Style"/>
            </a:endParaRPr>
          </a:p>
          <a:p>
            <a:pPr marL="1361440" indent="-316230">
              <a:lnSpc>
                <a:spcPct val="100000"/>
              </a:lnSpc>
              <a:spcBef>
                <a:spcPts val="409"/>
              </a:spcBef>
              <a:buClr>
                <a:srgbClr val="C0504D"/>
              </a:buClr>
              <a:buFont typeface="Wingdings 2"/>
              <a:buChar char=""/>
              <a:tabLst>
                <a:tab pos="1361440" algn="l"/>
                <a:tab pos="1362075" algn="l"/>
              </a:tabLst>
            </a:pPr>
            <a:r>
              <a:rPr sz="2200" b="0" spc="-10" dirty="0">
                <a:latin typeface="Bookman Old Style"/>
                <a:cs typeface="Bookman Old Style"/>
              </a:rPr>
              <a:t>Summary</a:t>
            </a:r>
            <a:endParaRPr sz="2200">
              <a:latin typeface="Bookman Old Style"/>
              <a:cs typeface="Bookman Old Style"/>
            </a:endParaRPr>
          </a:p>
          <a:p>
            <a:pPr marL="525780" indent="-513715">
              <a:lnSpc>
                <a:spcPct val="100000"/>
              </a:lnSpc>
              <a:spcBef>
                <a:spcPts val="370"/>
              </a:spcBef>
              <a:buClr>
                <a:srgbClr val="4F81BC"/>
              </a:buClr>
              <a:buSzPct val="67857"/>
              <a:buAutoNum type="arabicParenR" startAt="4"/>
              <a:tabLst>
                <a:tab pos="525780" algn="l"/>
                <a:tab pos="526415" algn="l"/>
              </a:tabLst>
            </a:pPr>
            <a:r>
              <a:rPr sz="2800" b="0" spc="-5" dirty="0">
                <a:latin typeface="Bookman Old Style"/>
                <a:cs typeface="Bookman Old Style"/>
              </a:rPr>
              <a:t>Marshalling</a:t>
            </a:r>
            <a:r>
              <a:rPr sz="2800" b="0" dirty="0">
                <a:latin typeface="Bookman Old Style"/>
                <a:cs typeface="Bookman Old Style"/>
              </a:rPr>
              <a:t> </a:t>
            </a:r>
            <a:r>
              <a:rPr sz="2800" b="0" spc="-5" dirty="0">
                <a:latin typeface="Bookman Old Style"/>
                <a:cs typeface="Bookman Old Style"/>
              </a:rPr>
              <a:t>resources</a:t>
            </a:r>
            <a:endParaRPr sz="2800">
              <a:latin typeface="Bookman Old Style"/>
              <a:cs typeface="Bookman Old Style"/>
            </a:endParaRPr>
          </a:p>
          <a:p>
            <a:pPr marL="525780" indent="-513715">
              <a:lnSpc>
                <a:spcPct val="100000"/>
              </a:lnSpc>
              <a:spcBef>
                <a:spcPts val="400"/>
              </a:spcBef>
              <a:buClr>
                <a:srgbClr val="4F81BC"/>
              </a:buClr>
              <a:buSzPct val="67857"/>
              <a:buAutoNum type="arabicParenR" startAt="4"/>
              <a:tabLst>
                <a:tab pos="525780" algn="l"/>
                <a:tab pos="526415" algn="l"/>
              </a:tabLst>
            </a:pPr>
            <a:r>
              <a:rPr sz="2800" b="0" spc="-5" dirty="0">
                <a:latin typeface="Bookman Old Style"/>
                <a:cs typeface="Bookman Old Style"/>
              </a:rPr>
              <a:t>Creating the</a:t>
            </a:r>
            <a:r>
              <a:rPr sz="2800" b="0" dirty="0">
                <a:latin typeface="Bookman Old Style"/>
                <a:cs typeface="Bookman Old Style"/>
              </a:rPr>
              <a:t> </a:t>
            </a:r>
            <a:r>
              <a:rPr sz="2800" b="0" spc="-10" dirty="0">
                <a:latin typeface="Bookman Old Style"/>
                <a:cs typeface="Bookman Old Style"/>
              </a:rPr>
              <a:t>enterprise</a:t>
            </a:r>
            <a:endParaRPr sz="2800">
              <a:latin typeface="Bookman Old Style"/>
              <a:cs typeface="Bookman Old Style"/>
            </a:endParaRPr>
          </a:p>
          <a:p>
            <a:pPr marL="525780" indent="-513715">
              <a:lnSpc>
                <a:spcPct val="100000"/>
              </a:lnSpc>
              <a:spcBef>
                <a:spcPts val="395"/>
              </a:spcBef>
              <a:buClr>
                <a:srgbClr val="4F81BC"/>
              </a:buClr>
              <a:buSzPct val="67857"/>
              <a:buAutoNum type="arabicParenR" startAt="4"/>
              <a:tabLst>
                <a:tab pos="525780" algn="l"/>
                <a:tab pos="526415" algn="l"/>
              </a:tabLst>
            </a:pPr>
            <a:r>
              <a:rPr sz="2800" b="0" spc="-10" dirty="0">
                <a:latin typeface="Bookman Old Style"/>
                <a:cs typeface="Bookman Old Style"/>
              </a:rPr>
              <a:t>Consolidation and</a:t>
            </a:r>
            <a:r>
              <a:rPr sz="2800" b="0" spc="20" dirty="0">
                <a:latin typeface="Bookman Old Style"/>
                <a:cs typeface="Bookman Old Style"/>
              </a:rPr>
              <a:t> </a:t>
            </a:r>
            <a:r>
              <a:rPr sz="2800" b="0" spc="-5" dirty="0">
                <a:latin typeface="Bookman Old Style"/>
                <a:cs typeface="Bookman Old Style"/>
              </a:rPr>
              <a:t>management</a:t>
            </a:r>
            <a:endParaRPr sz="2800">
              <a:latin typeface="Bookman Old Style"/>
              <a:cs typeface="Bookman Old Styl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923033"/>
            <a:ext cx="7960359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6415" marR="5080" indent="-514350">
              <a:lnSpc>
                <a:spcPct val="100000"/>
              </a:lnSpc>
              <a:spcBef>
                <a:spcPts val="95"/>
              </a:spcBef>
              <a:tabLst>
                <a:tab pos="526415" algn="l"/>
                <a:tab pos="2330450" algn="l"/>
                <a:tab pos="3687445" algn="l"/>
                <a:tab pos="5565140" algn="l"/>
                <a:tab pos="6170295" algn="l"/>
              </a:tabLst>
            </a:pPr>
            <a:r>
              <a:rPr sz="1900" b="0" dirty="0">
                <a:solidFill>
                  <a:srgbClr val="4F81BC"/>
                </a:solidFill>
                <a:latin typeface="Bookman Old Style"/>
                <a:cs typeface="Bookman Old Style"/>
              </a:rPr>
              <a:t>1)	</a:t>
            </a:r>
            <a:r>
              <a:rPr sz="2800" b="0" spc="-10" dirty="0">
                <a:latin typeface="Bookman Old Style"/>
                <a:cs typeface="Bookman Old Style"/>
              </a:rPr>
              <a:t>Promote</a:t>
            </a:r>
            <a:r>
              <a:rPr sz="2800" b="0" spc="-5" dirty="0">
                <a:latin typeface="Bookman Old Style"/>
                <a:cs typeface="Bookman Old Style"/>
              </a:rPr>
              <a:t>s</a:t>
            </a:r>
            <a:r>
              <a:rPr sz="2800" b="0" dirty="0">
                <a:latin typeface="Bookman Old Style"/>
                <a:cs typeface="Bookman Old Style"/>
              </a:rPr>
              <a:t>	</a:t>
            </a:r>
            <a:r>
              <a:rPr sz="2800" b="0" spc="-10" dirty="0">
                <a:latin typeface="Bookman Old Style"/>
                <a:cs typeface="Bookman Old Style"/>
              </a:rPr>
              <a:t>ca</a:t>
            </a:r>
            <a:r>
              <a:rPr sz="2800" b="0" spc="-15" dirty="0">
                <a:latin typeface="Bookman Old Style"/>
                <a:cs typeface="Bookman Old Style"/>
              </a:rPr>
              <a:t>p</a:t>
            </a:r>
            <a:r>
              <a:rPr sz="2800" b="0" spc="-5" dirty="0">
                <a:latin typeface="Bookman Old Style"/>
                <a:cs typeface="Bookman Old Style"/>
              </a:rPr>
              <a:t>ital</a:t>
            </a:r>
            <a:r>
              <a:rPr sz="2800" b="0" dirty="0">
                <a:latin typeface="Bookman Old Style"/>
                <a:cs typeface="Bookman Old Style"/>
              </a:rPr>
              <a:t>	</a:t>
            </a:r>
            <a:r>
              <a:rPr sz="2800" b="0" spc="-5" dirty="0">
                <a:latin typeface="Bookman Old Style"/>
                <a:cs typeface="Bookman Old Style"/>
              </a:rPr>
              <a:t>forma</a:t>
            </a:r>
            <a:r>
              <a:rPr sz="2800" b="0" dirty="0">
                <a:latin typeface="Bookman Old Style"/>
                <a:cs typeface="Bookman Old Style"/>
              </a:rPr>
              <a:t>t</a:t>
            </a:r>
            <a:r>
              <a:rPr sz="2800" b="0" spc="5" dirty="0">
                <a:latin typeface="Bookman Old Style"/>
                <a:cs typeface="Bookman Old Style"/>
              </a:rPr>
              <a:t>i</a:t>
            </a:r>
            <a:r>
              <a:rPr sz="2800" b="0" spc="-10" dirty="0">
                <a:latin typeface="Bookman Old Style"/>
                <a:cs typeface="Bookman Old Style"/>
              </a:rPr>
              <a:t>o</a:t>
            </a:r>
            <a:r>
              <a:rPr sz="2800" b="0" spc="-5" dirty="0">
                <a:latin typeface="Bookman Old Style"/>
                <a:cs typeface="Bookman Old Style"/>
              </a:rPr>
              <a:t>n</a:t>
            </a:r>
            <a:r>
              <a:rPr sz="2800" b="0" dirty="0">
                <a:latin typeface="Bookman Old Style"/>
                <a:cs typeface="Bookman Old Style"/>
              </a:rPr>
              <a:t>	</a:t>
            </a:r>
            <a:r>
              <a:rPr sz="2800" b="0" spc="-15" dirty="0">
                <a:latin typeface="Bookman Old Style"/>
                <a:cs typeface="Bookman Old Style"/>
              </a:rPr>
              <a:t>b</a:t>
            </a:r>
            <a:r>
              <a:rPr sz="2800" b="0" spc="-5" dirty="0">
                <a:latin typeface="Bookman Old Style"/>
                <a:cs typeface="Bookman Old Style"/>
              </a:rPr>
              <a:t>y</a:t>
            </a:r>
            <a:r>
              <a:rPr sz="2800" b="0" dirty="0">
                <a:latin typeface="Bookman Old Style"/>
                <a:cs typeface="Bookman Old Style"/>
              </a:rPr>
              <a:t>	</a:t>
            </a:r>
            <a:r>
              <a:rPr sz="2800" b="0" spc="-5" dirty="0">
                <a:latin typeface="Bookman Old Style"/>
                <a:cs typeface="Bookman Old Style"/>
              </a:rPr>
              <a:t>mobilizi</a:t>
            </a:r>
            <a:r>
              <a:rPr sz="2800" b="0" dirty="0">
                <a:latin typeface="Bookman Old Style"/>
                <a:cs typeface="Bookman Old Style"/>
              </a:rPr>
              <a:t>n</a:t>
            </a:r>
            <a:r>
              <a:rPr sz="2800" b="0" spc="-5" dirty="0">
                <a:latin typeface="Bookman Old Style"/>
                <a:cs typeface="Bookman Old Style"/>
              </a:rPr>
              <a:t>g  the idle </a:t>
            </a:r>
            <a:r>
              <a:rPr sz="2800" b="0" spc="-10" dirty="0">
                <a:latin typeface="Bookman Old Style"/>
                <a:cs typeface="Bookman Old Style"/>
              </a:rPr>
              <a:t>saving of </a:t>
            </a:r>
            <a:r>
              <a:rPr sz="2800" b="0" spc="-5" dirty="0">
                <a:latin typeface="Bookman Old Style"/>
                <a:cs typeface="Bookman Old Style"/>
              </a:rPr>
              <a:t>the</a:t>
            </a:r>
            <a:r>
              <a:rPr sz="2800" b="0" spc="35" dirty="0">
                <a:latin typeface="Bookman Old Style"/>
                <a:cs typeface="Bookman Old Style"/>
              </a:rPr>
              <a:t> </a:t>
            </a:r>
            <a:r>
              <a:rPr sz="2800" b="0" spc="-10" dirty="0">
                <a:latin typeface="Bookman Old Style"/>
                <a:cs typeface="Bookman Old Style"/>
              </a:rPr>
              <a:t>public.</a:t>
            </a:r>
            <a:endParaRPr sz="280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2999358"/>
            <a:ext cx="266319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6415" marR="5080" indent="-514350">
              <a:lnSpc>
                <a:spcPct val="100000"/>
              </a:lnSpc>
              <a:spcBef>
                <a:spcPts val="95"/>
              </a:spcBef>
              <a:tabLst>
                <a:tab pos="526415" algn="l"/>
              </a:tabLst>
            </a:pPr>
            <a:r>
              <a:rPr sz="1900" b="0" dirty="0">
                <a:solidFill>
                  <a:srgbClr val="4F81BC"/>
                </a:solidFill>
                <a:latin typeface="Bookman Old Style"/>
                <a:cs typeface="Bookman Old Style"/>
              </a:rPr>
              <a:t>2)	</a:t>
            </a:r>
            <a:r>
              <a:rPr sz="2800" b="0" spc="-10" dirty="0">
                <a:latin typeface="Bookman Old Style"/>
                <a:cs typeface="Bookman Old Style"/>
              </a:rPr>
              <a:t>Provides  empl</a:t>
            </a:r>
            <a:r>
              <a:rPr sz="2800" b="0" spc="-20" dirty="0">
                <a:latin typeface="Bookman Old Style"/>
                <a:cs typeface="Bookman Old Style"/>
              </a:rPr>
              <a:t>o</a:t>
            </a:r>
            <a:r>
              <a:rPr sz="2800" b="0" spc="5" dirty="0">
                <a:latin typeface="Bookman Old Style"/>
                <a:cs typeface="Bookman Old Style"/>
              </a:rPr>
              <a:t>y</a:t>
            </a:r>
            <a:r>
              <a:rPr sz="2800" b="0" spc="-5" dirty="0">
                <a:latin typeface="Bookman Old Style"/>
                <a:cs typeface="Bookman Old Style"/>
              </a:rPr>
              <a:t>ment</a:t>
            </a:r>
            <a:endParaRPr sz="2800">
              <a:latin typeface="Bookman Old Style"/>
              <a:cs typeface="Bookman Old Sty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127" y="2999358"/>
            <a:ext cx="183896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6095" marR="5080" indent="-49403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Bookman Old Style"/>
                <a:cs typeface="Bookman Old Style"/>
              </a:rPr>
              <a:t>i</a:t>
            </a:r>
            <a:r>
              <a:rPr sz="2800" b="0" spc="5" dirty="0">
                <a:latin typeface="Bookman Old Style"/>
                <a:cs typeface="Bookman Old Style"/>
              </a:rPr>
              <a:t>m</a:t>
            </a:r>
            <a:r>
              <a:rPr sz="2800" b="0" spc="-5" dirty="0">
                <a:latin typeface="Bookman Old Style"/>
                <a:cs typeface="Bookman Old Style"/>
              </a:rPr>
              <a:t>media</a:t>
            </a:r>
            <a:r>
              <a:rPr sz="2800" b="0" dirty="0">
                <a:latin typeface="Bookman Old Style"/>
                <a:cs typeface="Bookman Old Style"/>
              </a:rPr>
              <a:t>t</a:t>
            </a:r>
            <a:r>
              <a:rPr sz="2800" b="0" spc="-5" dirty="0">
                <a:latin typeface="Bookman Old Style"/>
                <a:cs typeface="Bookman Old Style"/>
              </a:rPr>
              <a:t>e  the</a:t>
            </a:r>
            <a:r>
              <a:rPr sz="2800" b="0" dirty="0">
                <a:latin typeface="Bookman Old Style"/>
                <a:cs typeface="Bookman Old Style"/>
              </a:rPr>
              <a:t>r</a:t>
            </a:r>
            <a:r>
              <a:rPr sz="2800" b="0" spc="-10" dirty="0">
                <a:latin typeface="Bookman Old Style"/>
                <a:cs typeface="Bookman Old Style"/>
              </a:rPr>
              <a:t>eby</a:t>
            </a:r>
            <a:endParaRPr sz="2800">
              <a:latin typeface="Bookman Old Style"/>
              <a:cs typeface="Bookman Old Sty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67780" y="2999358"/>
            <a:ext cx="154749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88595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Bookman Old Style"/>
                <a:cs typeface="Bookman Old Style"/>
              </a:rPr>
              <a:t>large  re</a:t>
            </a:r>
            <a:r>
              <a:rPr sz="2800" b="0" dirty="0">
                <a:latin typeface="Bookman Old Style"/>
                <a:cs typeface="Bookman Old Style"/>
              </a:rPr>
              <a:t>d</a:t>
            </a:r>
            <a:r>
              <a:rPr sz="2800" b="0" spc="-10" dirty="0">
                <a:latin typeface="Bookman Old Style"/>
                <a:cs typeface="Bookman Old Style"/>
              </a:rPr>
              <a:t>uci</a:t>
            </a:r>
            <a:r>
              <a:rPr sz="2800" b="0" dirty="0">
                <a:latin typeface="Bookman Old Style"/>
                <a:cs typeface="Bookman Old Style"/>
              </a:rPr>
              <a:t>n</a:t>
            </a:r>
            <a:r>
              <a:rPr sz="2800" b="0" spc="-5" dirty="0">
                <a:latin typeface="Bookman Old Style"/>
                <a:cs typeface="Bookman Old Style"/>
              </a:rPr>
              <a:t>g</a:t>
            </a:r>
            <a:endParaRPr sz="2800">
              <a:latin typeface="Bookman Old Style"/>
              <a:cs typeface="Bookman Old Sty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16773" y="2999358"/>
            <a:ext cx="8921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latin typeface="Bookman Old Style"/>
                <a:cs typeface="Bookman Old Style"/>
              </a:rPr>
              <a:t>scale</a:t>
            </a:r>
            <a:endParaRPr sz="2800">
              <a:latin typeface="Bookman Old Style"/>
              <a:cs typeface="Bookman Old Style"/>
            </a:endParaRPr>
          </a:p>
          <a:p>
            <a:pPr marR="6350" algn="r">
              <a:lnSpc>
                <a:spcPct val="100000"/>
              </a:lnSpc>
            </a:pPr>
            <a:r>
              <a:rPr sz="2800" b="0" spc="-5" dirty="0">
                <a:latin typeface="Bookman Old Style"/>
                <a:cs typeface="Bookman Old Style"/>
              </a:rPr>
              <a:t>the</a:t>
            </a:r>
            <a:endParaRPr sz="28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5668" y="3628415"/>
            <a:ext cx="7962265" cy="2404745"/>
          </a:xfrm>
          <a:prstGeom prst="rect">
            <a:avLst/>
          </a:prstGeom>
        </p:spPr>
        <p:txBody>
          <a:bodyPr vert="horz" wrap="square" lIns="0" tIns="236855" rIns="0" bIns="0" rtlCol="0">
            <a:spAutoFit/>
          </a:bodyPr>
          <a:lstStyle/>
          <a:p>
            <a:pPr marL="526415">
              <a:lnSpc>
                <a:spcPct val="100000"/>
              </a:lnSpc>
              <a:spcBef>
                <a:spcPts val="1865"/>
              </a:spcBef>
            </a:pPr>
            <a:r>
              <a:rPr sz="2800" b="0" spc="-10" dirty="0">
                <a:latin typeface="Bookman Old Style"/>
                <a:cs typeface="Bookman Old Style"/>
              </a:rPr>
              <a:t>unemployment problem </a:t>
            </a:r>
            <a:r>
              <a:rPr sz="2800" b="0" spc="-5" dirty="0">
                <a:latin typeface="Bookman Old Style"/>
                <a:cs typeface="Bookman Old Style"/>
              </a:rPr>
              <a:t>in the</a:t>
            </a:r>
            <a:r>
              <a:rPr sz="2800" b="0" spc="80" dirty="0">
                <a:latin typeface="Bookman Old Style"/>
                <a:cs typeface="Bookman Old Style"/>
              </a:rPr>
              <a:t> </a:t>
            </a:r>
            <a:r>
              <a:rPr sz="2800" b="0" spc="-5" dirty="0">
                <a:latin typeface="Bookman Old Style"/>
                <a:cs typeface="Bookman Old Style"/>
              </a:rPr>
              <a:t>country.</a:t>
            </a:r>
            <a:endParaRPr sz="2800">
              <a:latin typeface="Bookman Old Style"/>
              <a:cs typeface="Bookman Old Style"/>
            </a:endParaRPr>
          </a:p>
          <a:p>
            <a:pPr marL="526415" indent="-514350">
              <a:lnSpc>
                <a:spcPct val="100000"/>
              </a:lnSpc>
              <a:spcBef>
                <a:spcPts val="1760"/>
              </a:spcBef>
              <a:buClr>
                <a:srgbClr val="4F81BC"/>
              </a:buClr>
              <a:buSzPct val="67857"/>
              <a:buAutoNum type="arabicParenR" startAt="3"/>
              <a:tabLst>
                <a:tab pos="526415" algn="l"/>
                <a:tab pos="527050" algn="l"/>
              </a:tabLst>
            </a:pPr>
            <a:r>
              <a:rPr sz="2800" b="0" spc="-10" dirty="0">
                <a:latin typeface="Bookman Old Style"/>
                <a:cs typeface="Bookman Old Style"/>
              </a:rPr>
              <a:t>Promotes balanced </a:t>
            </a:r>
            <a:r>
              <a:rPr sz="2800" b="0" spc="-5" dirty="0">
                <a:latin typeface="Bookman Old Style"/>
                <a:cs typeface="Bookman Old Style"/>
              </a:rPr>
              <a:t>regional</a:t>
            </a:r>
            <a:r>
              <a:rPr sz="2800" b="0" spc="80" dirty="0">
                <a:latin typeface="Bookman Old Style"/>
                <a:cs typeface="Bookman Old Style"/>
              </a:rPr>
              <a:t> </a:t>
            </a:r>
            <a:r>
              <a:rPr sz="2800" b="0" spc="-10" dirty="0">
                <a:latin typeface="Bookman Old Style"/>
                <a:cs typeface="Bookman Old Style"/>
              </a:rPr>
              <a:t>development.</a:t>
            </a:r>
            <a:endParaRPr sz="2800">
              <a:latin typeface="Bookman Old Style"/>
              <a:cs typeface="Bookman Old Style"/>
            </a:endParaRPr>
          </a:p>
          <a:p>
            <a:pPr marL="526415" marR="5080" indent="-514350">
              <a:lnSpc>
                <a:spcPct val="100000"/>
              </a:lnSpc>
              <a:spcBef>
                <a:spcPts val="1770"/>
              </a:spcBef>
              <a:buClr>
                <a:srgbClr val="4F81BC"/>
              </a:buClr>
              <a:buSzPct val="67857"/>
              <a:buAutoNum type="arabicParenR" startAt="3"/>
              <a:tabLst>
                <a:tab pos="526415" algn="l"/>
                <a:tab pos="527050" algn="l"/>
                <a:tab pos="1795780" algn="l"/>
                <a:tab pos="3258820" algn="l"/>
                <a:tab pos="4104640" algn="l"/>
                <a:tab pos="6790690" algn="l"/>
                <a:tab pos="7394575" algn="l"/>
              </a:tabLst>
            </a:pPr>
            <a:r>
              <a:rPr sz="2800" b="0" spc="-5" dirty="0">
                <a:latin typeface="Bookman Old Style"/>
                <a:cs typeface="Bookman Old Style"/>
              </a:rPr>
              <a:t>H</a:t>
            </a:r>
            <a:r>
              <a:rPr sz="2800" b="0" spc="-20" dirty="0">
                <a:latin typeface="Bookman Old Style"/>
                <a:cs typeface="Bookman Old Style"/>
              </a:rPr>
              <a:t>e</a:t>
            </a:r>
            <a:r>
              <a:rPr sz="2800" b="0" spc="-5" dirty="0">
                <a:latin typeface="Bookman Old Style"/>
                <a:cs typeface="Bookman Old Style"/>
              </a:rPr>
              <a:t>lps</a:t>
            </a:r>
            <a:r>
              <a:rPr sz="2800" b="0" dirty="0">
                <a:latin typeface="Bookman Old Style"/>
                <a:cs typeface="Bookman Old Style"/>
              </a:rPr>
              <a:t>	</a:t>
            </a:r>
            <a:r>
              <a:rPr sz="2800" b="0" spc="5" dirty="0">
                <a:latin typeface="Bookman Old Style"/>
                <a:cs typeface="Bookman Old Style"/>
              </a:rPr>
              <a:t>r</a:t>
            </a:r>
            <a:r>
              <a:rPr sz="2800" b="0" spc="-10" dirty="0">
                <a:latin typeface="Bookman Old Style"/>
                <a:cs typeface="Bookman Old Style"/>
              </a:rPr>
              <a:t>e</a:t>
            </a:r>
            <a:r>
              <a:rPr sz="2800" b="0" spc="-20" dirty="0">
                <a:latin typeface="Bookman Old Style"/>
                <a:cs typeface="Bookman Old Style"/>
              </a:rPr>
              <a:t>d</a:t>
            </a:r>
            <a:r>
              <a:rPr sz="2800" b="0" spc="-10" dirty="0">
                <a:latin typeface="Bookman Old Style"/>
                <a:cs typeface="Bookman Old Style"/>
              </a:rPr>
              <a:t>u</a:t>
            </a:r>
            <a:r>
              <a:rPr sz="2800" b="0" spc="-20" dirty="0">
                <a:latin typeface="Bookman Old Style"/>
                <a:cs typeface="Bookman Old Style"/>
              </a:rPr>
              <a:t>c</a:t>
            </a:r>
            <a:r>
              <a:rPr sz="2800" b="0" spc="-5" dirty="0">
                <a:latin typeface="Bookman Old Style"/>
                <a:cs typeface="Bookman Old Style"/>
              </a:rPr>
              <a:t>e</a:t>
            </a:r>
            <a:r>
              <a:rPr sz="2800" b="0" dirty="0">
                <a:latin typeface="Bookman Old Style"/>
                <a:cs typeface="Bookman Old Style"/>
              </a:rPr>
              <a:t>	</a:t>
            </a:r>
            <a:r>
              <a:rPr sz="2800" b="0" spc="-5" dirty="0">
                <a:latin typeface="Bookman Old Style"/>
                <a:cs typeface="Bookman Old Style"/>
              </a:rPr>
              <a:t>the</a:t>
            </a:r>
            <a:r>
              <a:rPr sz="2800" b="0" dirty="0">
                <a:latin typeface="Bookman Old Style"/>
                <a:cs typeface="Bookman Old Style"/>
              </a:rPr>
              <a:t>	</a:t>
            </a:r>
            <a:r>
              <a:rPr sz="2800" b="0" spc="-10" dirty="0">
                <a:latin typeface="Bookman Old Style"/>
                <a:cs typeface="Bookman Old Style"/>
              </a:rPr>
              <a:t>c</a:t>
            </a:r>
            <a:r>
              <a:rPr sz="2800" b="0" spc="-20" dirty="0">
                <a:latin typeface="Bookman Old Style"/>
                <a:cs typeface="Bookman Old Style"/>
              </a:rPr>
              <a:t>o</a:t>
            </a:r>
            <a:r>
              <a:rPr sz="2800" b="0" spc="-10" dirty="0">
                <a:latin typeface="Bookman Old Style"/>
                <a:cs typeface="Bookman Old Style"/>
              </a:rPr>
              <a:t>ncentratio</a:t>
            </a:r>
            <a:r>
              <a:rPr sz="2800" b="0" spc="-5" dirty="0">
                <a:latin typeface="Bookman Old Style"/>
                <a:cs typeface="Bookman Old Style"/>
              </a:rPr>
              <a:t>n</a:t>
            </a:r>
            <a:r>
              <a:rPr sz="2800" b="0" dirty="0">
                <a:latin typeface="Bookman Old Style"/>
                <a:cs typeface="Bookman Old Style"/>
              </a:rPr>
              <a:t>	</a:t>
            </a:r>
            <a:r>
              <a:rPr sz="2800" b="0" spc="-15" dirty="0">
                <a:latin typeface="Bookman Old Style"/>
                <a:cs typeface="Bookman Old Style"/>
              </a:rPr>
              <a:t>o</a:t>
            </a:r>
            <a:r>
              <a:rPr sz="2800" b="0" spc="-5" dirty="0">
                <a:latin typeface="Bookman Old Style"/>
                <a:cs typeface="Bookman Old Style"/>
              </a:rPr>
              <a:t>f</a:t>
            </a:r>
            <a:r>
              <a:rPr sz="2800" b="0" dirty="0">
                <a:latin typeface="Bookman Old Style"/>
                <a:cs typeface="Bookman Old Style"/>
              </a:rPr>
              <a:t>	</a:t>
            </a:r>
            <a:r>
              <a:rPr sz="2800" b="0" spc="-5" dirty="0">
                <a:latin typeface="Bookman Old Style"/>
                <a:cs typeface="Bookman Old Style"/>
              </a:rPr>
              <a:t>the  </a:t>
            </a:r>
            <a:r>
              <a:rPr sz="2800" b="0" spc="-10" dirty="0">
                <a:latin typeface="Bookman Old Style"/>
                <a:cs typeface="Bookman Old Style"/>
              </a:rPr>
              <a:t>economic</a:t>
            </a:r>
            <a:r>
              <a:rPr sz="2800" b="0" spc="-5" dirty="0">
                <a:latin typeface="Bookman Old Style"/>
                <a:cs typeface="Bookman Old Style"/>
              </a:rPr>
              <a:t> power.</a:t>
            </a:r>
            <a:endParaRPr sz="2800">
              <a:latin typeface="Bookman Old Style"/>
              <a:cs typeface="Bookman Old Styl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84732" y="265175"/>
            <a:ext cx="6720840" cy="1316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474929"/>
            <a:ext cx="7962900" cy="5817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6415" marR="6985" indent="-514350" algn="just">
              <a:lnSpc>
                <a:spcPct val="100000"/>
              </a:lnSpc>
              <a:spcBef>
                <a:spcPts val="95"/>
              </a:spcBef>
              <a:buClr>
                <a:srgbClr val="4F81BC"/>
              </a:buClr>
              <a:buSzPct val="67857"/>
              <a:buAutoNum type="arabicParenR" startAt="5"/>
              <a:tabLst>
                <a:tab pos="527050" algn="l"/>
              </a:tabLst>
            </a:pPr>
            <a:r>
              <a:rPr sz="2800" b="0" spc="-10" dirty="0">
                <a:latin typeface="Bookman Old Style"/>
                <a:cs typeface="Bookman Old Style"/>
              </a:rPr>
              <a:t>Stimulates </a:t>
            </a:r>
            <a:r>
              <a:rPr sz="2800" b="0" spc="-5" dirty="0">
                <a:latin typeface="Bookman Old Style"/>
                <a:cs typeface="Bookman Old Style"/>
              </a:rPr>
              <a:t>equitable redistribution </a:t>
            </a:r>
            <a:r>
              <a:rPr sz="2800" b="0" spc="-15" dirty="0">
                <a:latin typeface="Bookman Old Style"/>
                <a:cs typeface="Bookman Old Style"/>
              </a:rPr>
              <a:t>of  </a:t>
            </a:r>
            <a:r>
              <a:rPr sz="2800" b="0" spc="-5" dirty="0">
                <a:latin typeface="Bookman Old Style"/>
                <a:cs typeface="Bookman Old Style"/>
              </a:rPr>
              <a:t>wealth, income and </a:t>
            </a:r>
            <a:r>
              <a:rPr sz="2800" b="0" spc="-10" dirty="0">
                <a:latin typeface="Bookman Old Style"/>
                <a:cs typeface="Bookman Old Style"/>
              </a:rPr>
              <a:t>even </a:t>
            </a:r>
            <a:r>
              <a:rPr sz="2800" b="0" spc="-5" dirty="0">
                <a:latin typeface="Bookman Old Style"/>
                <a:cs typeface="Bookman Old Style"/>
              </a:rPr>
              <a:t>political </a:t>
            </a:r>
            <a:r>
              <a:rPr sz="2800" b="0" spc="-10" dirty="0">
                <a:latin typeface="Bookman Old Style"/>
                <a:cs typeface="Bookman Old Style"/>
              </a:rPr>
              <a:t>power </a:t>
            </a:r>
            <a:r>
              <a:rPr sz="2800" b="0" spc="-5" dirty="0">
                <a:latin typeface="Bookman Old Style"/>
                <a:cs typeface="Bookman Old Style"/>
              </a:rPr>
              <a:t>in  the interests </a:t>
            </a:r>
            <a:r>
              <a:rPr sz="2800" b="0" spc="-10" dirty="0">
                <a:latin typeface="Bookman Old Style"/>
                <a:cs typeface="Bookman Old Style"/>
              </a:rPr>
              <a:t>of </a:t>
            </a:r>
            <a:r>
              <a:rPr sz="2800" b="0" spc="-5" dirty="0">
                <a:latin typeface="Bookman Old Style"/>
                <a:cs typeface="Bookman Old Style"/>
              </a:rPr>
              <a:t>the</a:t>
            </a:r>
            <a:r>
              <a:rPr sz="2800" b="0" spc="10" dirty="0">
                <a:latin typeface="Bookman Old Style"/>
                <a:cs typeface="Bookman Old Style"/>
              </a:rPr>
              <a:t> </a:t>
            </a:r>
            <a:r>
              <a:rPr sz="2800" b="0" spc="-5" dirty="0">
                <a:latin typeface="Bookman Old Style"/>
                <a:cs typeface="Bookman Old Style"/>
              </a:rPr>
              <a:t>country.</a:t>
            </a:r>
            <a:endParaRPr sz="2800">
              <a:latin typeface="Bookman Old Style"/>
              <a:cs typeface="Bookman Old Style"/>
            </a:endParaRPr>
          </a:p>
          <a:p>
            <a:pPr marL="526415" marR="5080" indent="-514350" algn="just">
              <a:lnSpc>
                <a:spcPct val="100000"/>
              </a:lnSpc>
              <a:spcBef>
                <a:spcPts val="1755"/>
              </a:spcBef>
              <a:buClr>
                <a:srgbClr val="4F81BC"/>
              </a:buClr>
              <a:buSzPct val="67857"/>
              <a:buAutoNum type="arabicParenR" startAt="5"/>
              <a:tabLst>
                <a:tab pos="527050" algn="l"/>
              </a:tabLst>
            </a:pPr>
            <a:r>
              <a:rPr sz="2800" b="0" spc="-10" dirty="0">
                <a:latin typeface="Bookman Old Style"/>
                <a:cs typeface="Bookman Old Style"/>
              </a:rPr>
              <a:t>Encourages effective resource </a:t>
            </a:r>
            <a:r>
              <a:rPr sz="2800" b="0" spc="-5" dirty="0">
                <a:latin typeface="Bookman Old Style"/>
                <a:cs typeface="Bookman Old Style"/>
              </a:rPr>
              <a:t>mobilization  </a:t>
            </a:r>
            <a:r>
              <a:rPr sz="2800" b="0" spc="-10" dirty="0">
                <a:latin typeface="Bookman Old Style"/>
                <a:cs typeface="Bookman Old Style"/>
              </a:rPr>
              <a:t>of </a:t>
            </a:r>
            <a:r>
              <a:rPr sz="2800" b="0" spc="-5" dirty="0">
                <a:latin typeface="Bookman Old Style"/>
                <a:cs typeface="Bookman Old Style"/>
              </a:rPr>
              <a:t>capital </a:t>
            </a:r>
            <a:r>
              <a:rPr sz="2800" b="0" spc="-10" dirty="0">
                <a:latin typeface="Bookman Old Style"/>
                <a:cs typeface="Bookman Old Style"/>
              </a:rPr>
              <a:t>and </a:t>
            </a:r>
            <a:r>
              <a:rPr sz="2800" b="0" spc="-5" dirty="0">
                <a:latin typeface="Bookman Old Style"/>
                <a:cs typeface="Bookman Old Style"/>
              </a:rPr>
              <a:t>skill which otherwise would  remain </a:t>
            </a:r>
            <a:r>
              <a:rPr sz="2800" b="0" spc="-10" dirty="0">
                <a:latin typeface="Bookman Old Style"/>
                <a:cs typeface="Bookman Old Style"/>
              </a:rPr>
              <a:t>unutilized and</a:t>
            </a:r>
            <a:r>
              <a:rPr sz="2800" b="0" spc="40" dirty="0">
                <a:latin typeface="Bookman Old Style"/>
                <a:cs typeface="Bookman Old Style"/>
              </a:rPr>
              <a:t> </a:t>
            </a:r>
            <a:r>
              <a:rPr sz="2800" b="0" spc="-5" dirty="0">
                <a:latin typeface="Bookman Old Style"/>
                <a:cs typeface="Bookman Old Style"/>
              </a:rPr>
              <a:t>idle.</a:t>
            </a:r>
            <a:endParaRPr sz="2800">
              <a:latin typeface="Bookman Old Style"/>
              <a:cs typeface="Bookman Old Style"/>
            </a:endParaRPr>
          </a:p>
          <a:p>
            <a:pPr marL="526415" marR="5080" indent="-514350" algn="just">
              <a:lnSpc>
                <a:spcPct val="100000"/>
              </a:lnSpc>
              <a:spcBef>
                <a:spcPts val="1770"/>
              </a:spcBef>
              <a:buClr>
                <a:srgbClr val="4F81BC"/>
              </a:buClr>
              <a:buSzPct val="67857"/>
              <a:buAutoNum type="arabicParenR" startAt="5"/>
              <a:tabLst>
                <a:tab pos="527050" algn="l"/>
              </a:tabLst>
            </a:pPr>
            <a:r>
              <a:rPr sz="2800" b="0" spc="-10" dirty="0">
                <a:latin typeface="Bookman Old Style"/>
                <a:cs typeface="Bookman Old Style"/>
              </a:rPr>
              <a:t>Induces </a:t>
            </a:r>
            <a:r>
              <a:rPr sz="2800" b="0" spc="-5" dirty="0">
                <a:latin typeface="Bookman Old Style"/>
                <a:cs typeface="Bookman Old Style"/>
              </a:rPr>
              <a:t>backward and forward linkages  which </a:t>
            </a:r>
            <a:r>
              <a:rPr sz="2800" b="0" spc="-10" dirty="0">
                <a:latin typeface="Bookman Old Style"/>
                <a:cs typeface="Bookman Old Style"/>
              </a:rPr>
              <a:t>stimulate </a:t>
            </a:r>
            <a:r>
              <a:rPr sz="2800" b="0" spc="-5" dirty="0">
                <a:latin typeface="Bookman Old Style"/>
                <a:cs typeface="Bookman Old Style"/>
              </a:rPr>
              <a:t>the </a:t>
            </a:r>
            <a:r>
              <a:rPr sz="2800" b="0" spc="-10" dirty="0">
                <a:latin typeface="Bookman Old Style"/>
                <a:cs typeface="Bookman Old Style"/>
              </a:rPr>
              <a:t>process of economic  development </a:t>
            </a:r>
            <a:r>
              <a:rPr sz="2800" b="0" spc="-5" dirty="0">
                <a:latin typeface="Bookman Old Style"/>
                <a:cs typeface="Bookman Old Style"/>
              </a:rPr>
              <a:t>in the</a:t>
            </a:r>
            <a:r>
              <a:rPr sz="2800" b="0" spc="25" dirty="0">
                <a:latin typeface="Bookman Old Style"/>
                <a:cs typeface="Bookman Old Style"/>
              </a:rPr>
              <a:t> </a:t>
            </a:r>
            <a:r>
              <a:rPr sz="2800" b="0" spc="-5" dirty="0">
                <a:latin typeface="Bookman Old Style"/>
                <a:cs typeface="Bookman Old Style"/>
              </a:rPr>
              <a:t>country.</a:t>
            </a:r>
            <a:endParaRPr sz="2800">
              <a:latin typeface="Bookman Old Style"/>
              <a:cs typeface="Bookman Old Style"/>
            </a:endParaRPr>
          </a:p>
          <a:p>
            <a:pPr marL="526415" marR="5080" indent="-514350" algn="just">
              <a:lnSpc>
                <a:spcPct val="100000"/>
              </a:lnSpc>
              <a:spcBef>
                <a:spcPts val="1760"/>
              </a:spcBef>
              <a:buClr>
                <a:srgbClr val="4F81BC"/>
              </a:buClr>
              <a:buSzPct val="67857"/>
              <a:buAutoNum type="arabicParenR" startAt="5"/>
              <a:tabLst>
                <a:tab pos="527050" algn="l"/>
              </a:tabLst>
            </a:pPr>
            <a:r>
              <a:rPr sz="2800" b="0" spc="-10" dirty="0">
                <a:latin typeface="Bookman Old Style"/>
                <a:cs typeface="Bookman Old Style"/>
              </a:rPr>
              <a:t>Promotes export </a:t>
            </a:r>
            <a:r>
              <a:rPr sz="2800" b="0" spc="-5" dirty="0">
                <a:latin typeface="Bookman Old Style"/>
                <a:cs typeface="Bookman Old Style"/>
              </a:rPr>
              <a:t>trade which is </a:t>
            </a:r>
            <a:r>
              <a:rPr sz="2800" b="0" spc="-10" dirty="0">
                <a:latin typeface="Bookman Old Style"/>
                <a:cs typeface="Bookman Old Style"/>
              </a:rPr>
              <a:t>an  </a:t>
            </a:r>
            <a:r>
              <a:rPr sz="2800" b="0" spc="-5" dirty="0">
                <a:latin typeface="Bookman Old Style"/>
                <a:cs typeface="Bookman Old Style"/>
              </a:rPr>
              <a:t>important ingredient for </a:t>
            </a:r>
            <a:r>
              <a:rPr sz="2800" b="0" spc="-10" dirty="0">
                <a:latin typeface="Bookman Old Style"/>
                <a:cs typeface="Bookman Old Style"/>
              </a:rPr>
              <a:t>economic  development</a:t>
            </a:r>
            <a:endParaRPr sz="2800">
              <a:latin typeface="Bookman Old Style"/>
              <a:cs typeface="Bookman Old Styl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9194" y="1449691"/>
            <a:ext cx="5728335" cy="47752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500"/>
              </a:spcBef>
              <a:buClr>
                <a:srgbClr val="C0504D"/>
              </a:buClr>
              <a:buAutoNum type="arabicParenR"/>
              <a:tabLst>
                <a:tab pos="527685" algn="l"/>
                <a:tab pos="528320" algn="l"/>
              </a:tabLst>
            </a:pPr>
            <a:r>
              <a:rPr sz="2500" b="0" spc="-5" dirty="0">
                <a:latin typeface="Bookman Old Style"/>
                <a:cs typeface="Bookman Old Style"/>
              </a:rPr>
              <a:t>Lack of a </a:t>
            </a:r>
            <a:r>
              <a:rPr sz="2500" b="0" spc="-10" dirty="0">
                <a:latin typeface="Bookman Old Style"/>
                <a:cs typeface="Bookman Old Style"/>
              </a:rPr>
              <a:t>viable</a:t>
            </a:r>
            <a:r>
              <a:rPr sz="2500" b="0" spc="-5" dirty="0">
                <a:latin typeface="Bookman Old Style"/>
                <a:cs typeface="Bookman Old Style"/>
              </a:rPr>
              <a:t> concept</a:t>
            </a:r>
            <a:endParaRPr sz="2500">
              <a:latin typeface="Bookman Old Style"/>
              <a:cs typeface="Bookman Old Style"/>
            </a:endParaRPr>
          </a:p>
          <a:p>
            <a:pPr marL="527685" indent="-515620">
              <a:lnSpc>
                <a:spcPct val="100000"/>
              </a:lnSpc>
              <a:spcBef>
                <a:spcPts val="395"/>
              </a:spcBef>
              <a:buClr>
                <a:srgbClr val="C0504D"/>
              </a:buClr>
              <a:buAutoNum type="arabicParenR"/>
              <a:tabLst>
                <a:tab pos="527685" algn="l"/>
                <a:tab pos="528320" algn="l"/>
              </a:tabLst>
            </a:pPr>
            <a:r>
              <a:rPr sz="2500" b="0" spc="-10" dirty="0">
                <a:latin typeface="Bookman Old Style"/>
                <a:cs typeface="Bookman Old Style"/>
              </a:rPr>
              <a:t>Lack </a:t>
            </a:r>
            <a:r>
              <a:rPr sz="2500" b="0" spc="-5" dirty="0">
                <a:latin typeface="Bookman Old Style"/>
                <a:cs typeface="Bookman Old Style"/>
              </a:rPr>
              <a:t>of market</a:t>
            </a:r>
            <a:r>
              <a:rPr sz="2500" b="0" spc="-10" dirty="0">
                <a:latin typeface="Bookman Old Style"/>
                <a:cs typeface="Bookman Old Style"/>
              </a:rPr>
              <a:t> knowledge</a:t>
            </a:r>
            <a:endParaRPr sz="2500">
              <a:latin typeface="Bookman Old Style"/>
              <a:cs typeface="Bookman Old Style"/>
            </a:endParaRPr>
          </a:p>
          <a:p>
            <a:pPr marL="527685" indent="-515620">
              <a:lnSpc>
                <a:spcPct val="100000"/>
              </a:lnSpc>
              <a:spcBef>
                <a:spcPts val="395"/>
              </a:spcBef>
              <a:buClr>
                <a:srgbClr val="C0504D"/>
              </a:buClr>
              <a:buAutoNum type="arabicParenR"/>
              <a:tabLst>
                <a:tab pos="527685" algn="l"/>
                <a:tab pos="528320" algn="l"/>
              </a:tabLst>
            </a:pPr>
            <a:r>
              <a:rPr sz="2500" b="0" spc="-10" dirty="0">
                <a:latin typeface="Bookman Old Style"/>
                <a:cs typeface="Bookman Old Style"/>
              </a:rPr>
              <a:t>Lack </a:t>
            </a:r>
            <a:r>
              <a:rPr sz="2500" b="0" spc="-5" dirty="0">
                <a:latin typeface="Bookman Old Style"/>
                <a:cs typeface="Bookman Old Style"/>
              </a:rPr>
              <a:t>of technical</a:t>
            </a:r>
            <a:r>
              <a:rPr sz="2500" b="0" spc="25" dirty="0">
                <a:latin typeface="Bookman Old Style"/>
                <a:cs typeface="Bookman Old Style"/>
              </a:rPr>
              <a:t> </a:t>
            </a:r>
            <a:r>
              <a:rPr sz="2500" b="0" spc="-5" dirty="0">
                <a:latin typeface="Bookman Old Style"/>
                <a:cs typeface="Bookman Old Style"/>
              </a:rPr>
              <a:t>skills</a:t>
            </a:r>
            <a:endParaRPr sz="2500">
              <a:latin typeface="Bookman Old Style"/>
              <a:cs typeface="Bookman Old Style"/>
            </a:endParaRPr>
          </a:p>
          <a:p>
            <a:pPr marL="527685" indent="-515620">
              <a:lnSpc>
                <a:spcPct val="100000"/>
              </a:lnSpc>
              <a:spcBef>
                <a:spcPts val="409"/>
              </a:spcBef>
              <a:buClr>
                <a:srgbClr val="C0504D"/>
              </a:buClr>
              <a:buAutoNum type="arabicParenR"/>
              <a:tabLst>
                <a:tab pos="527685" algn="l"/>
                <a:tab pos="528320" algn="l"/>
              </a:tabLst>
            </a:pPr>
            <a:r>
              <a:rPr sz="2500" b="0" spc="-10" dirty="0">
                <a:latin typeface="Bookman Old Style"/>
                <a:cs typeface="Bookman Old Style"/>
              </a:rPr>
              <a:t>Lack </a:t>
            </a:r>
            <a:r>
              <a:rPr sz="2500" b="0" spc="-5" dirty="0">
                <a:latin typeface="Bookman Old Style"/>
                <a:cs typeface="Bookman Old Style"/>
              </a:rPr>
              <a:t>of </a:t>
            </a:r>
            <a:r>
              <a:rPr sz="2500" b="0" spc="-10" dirty="0">
                <a:latin typeface="Bookman Old Style"/>
                <a:cs typeface="Bookman Old Style"/>
              </a:rPr>
              <a:t>seed</a:t>
            </a:r>
            <a:r>
              <a:rPr sz="2500" b="0" spc="5" dirty="0">
                <a:latin typeface="Bookman Old Style"/>
                <a:cs typeface="Bookman Old Style"/>
              </a:rPr>
              <a:t> </a:t>
            </a:r>
            <a:r>
              <a:rPr sz="2500" b="0" spc="-5" dirty="0">
                <a:latin typeface="Bookman Old Style"/>
                <a:cs typeface="Bookman Old Style"/>
              </a:rPr>
              <a:t>capital</a:t>
            </a:r>
            <a:endParaRPr sz="2500">
              <a:latin typeface="Bookman Old Style"/>
              <a:cs typeface="Bookman Old Style"/>
            </a:endParaRPr>
          </a:p>
          <a:p>
            <a:pPr marL="527685" indent="-515620">
              <a:lnSpc>
                <a:spcPct val="100000"/>
              </a:lnSpc>
              <a:spcBef>
                <a:spcPts val="395"/>
              </a:spcBef>
              <a:buClr>
                <a:srgbClr val="C0504D"/>
              </a:buClr>
              <a:buAutoNum type="arabicParenR"/>
              <a:tabLst>
                <a:tab pos="527685" algn="l"/>
                <a:tab pos="528320" algn="l"/>
              </a:tabLst>
            </a:pPr>
            <a:r>
              <a:rPr sz="2500" b="0" spc="-5" dirty="0">
                <a:latin typeface="Bookman Old Style"/>
                <a:cs typeface="Bookman Old Style"/>
              </a:rPr>
              <a:t>Lack of </a:t>
            </a:r>
            <a:r>
              <a:rPr sz="2500" b="0" spc="-10" dirty="0">
                <a:latin typeface="Bookman Old Style"/>
                <a:cs typeface="Bookman Old Style"/>
              </a:rPr>
              <a:t>business know</a:t>
            </a:r>
            <a:r>
              <a:rPr sz="2500" b="0" spc="25" dirty="0">
                <a:latin typeface="Bookman Old Style"/>
                <a:cs typeface="Bookman Old Style"/>
              </a:rPr>
              <a:t> </a:t>
            </a:r>
            <a:r>
              <a:rPr sz="2500" b="0" spc="-10" dirty="0">
                <a:latin typeface="Bookman Old Style"/>
                <a:cs typeface="Bookman Old Style"/>
              </a:rPr>
              <a:t>how</a:t>
            </a:r>
            <a:endParaRPr sz="2500">
              <a:latin typeface="Bookman Old Style"/>
              <a:cs typeface="Bookman Old Style"/>
            </a:endParaRPr>
          </a:p>
          <a:p>
            <a:pPr marL="527685" indent="-515620">
              <a:lnSpc>
                <a:spcPct val="100000"/>
              </a:lnSpc>
              <a:spcBef>
                <a:spcPts val="400"/>
              </a:spcBef>
              <a:buClr>
                <a:srgbClr val="C0504D"/>
              </a:buClr>
              <a:buAutoNum type="arabicParenR"/>
              <a:tabLst>
                <a:tab pos="527685" algn="l"/>
                <a:tab pos="528320" algn="l"/>
              </a:tabLst>
            </a:pPr>
            <a:r>
              <a:rPr sz="2500" b="0" spc="-5" dirty="0">
                <a:latin typeface="Bookman Old Style"/>
                <a:cs typeface="Bookman Old Style"/>
              </a:rPr>
              <a:t>Complacency—lack of</a:t>
            </a:r>
            <a:r>
              <a:rPr sz="2500" b="0" spc="10" dirty="0">
                <a:latin typeface="Bookman Old Style"/>
                <a:cs typeface="Bookman Old Style"/>
              </a:rPr>
              <a:t> </a:t>
            </a:r>
            <a:r>
              <a:rPr sz="2500" b="0" spc="-10" dirty="0">
                <a:latin typeface="Bookman Old Style"/>
                <a:cs typeface="Bookman Old Style"/>
              </a:rPr>
              <a:t>motivation</a:t>
            </a:r>
            <a:endParaRPr sz="2500">
              <a:latin typeface="Bookman Old Style"/>
              <a:cs typeface="Bookman Old Style"/>
            </a:endParaRPr>
          </a:p>
          <a:p>
            <a:pPr marL="527685" indent="-515620">
              <a:lnSpc>
                <a:spcPct val="100000"/>
              </a:lnSpc>
              <a:spcBef>
                <a:spcPts val="405"/>
              </a:spcBef>
              <a:buClr>
                <a:srgbClr val="C0504D"/>
              </a:buClr>
              <a:buAutoNum type="arabicParenR"/>
              <a:tabLst>
                <a:tab pos="527685" algn="l"/>
                <a:tab pos="528320" algn="l"/>
              </a:tabLst>
            </a:pPr>
            <a:r>
              <a:rPr sz="2500" b="0" spc="-10" dirty="0">
                <a:latin typeface="Bookman Old Style"/>
                <a:cs typeface="Bookman Old Style"/>
              </a:rPr>
              <a:t>Social</a:t>
            </a:r>
            <a:r>
              <a:rPr sz="2500" b="0" dirty="0">
                <a:latin typeface="Bookman Old Style"/>
                <a:cs typeface="Bookman Old Style"/>
              </a:rPr>
              <a:t> </a:t>
            </a:r>
            <a:r>
              <a:rPr sz="2500" b="0" spc="-5" dirty="0">
                <a:latin typeface="Bookman Old Style"/>
                <a:cs typeface="Bookman Old Style"/>
              </a:rPr>
              <a:t>stigma</a:t>
            </a:r>
            <a:endParaRPr sz="2500">
              <a:latin typeface="Bookman Old Style"/>
              <a:cs typeface="Bookman Old Style"/>
            </a:endParaRPr>
          </a:p>
          <a:p>
            <a:pPr marL="527685" indent="-515620">
              <a:lnSpc>
                <a:spcPct val="100000"/>
              </a:lnSpc>
              <a:spcBef>
                <a:spcPts val="395"/>
              </a:spcBef>
              <a:buClr>
                <a:srgbClr val="C0504D"/>
              </a:buClr>
              <a:buAutoNum type="arabicParenR"/>
              <a:tabLst>
                <a:tab pos="527685" algn="l"/>
                <a:tab pos="528320" algn="l"/>
              </a:tabLst>
            </a:pPr>
            <a:r>
              <a:rPr sz="2500" b="0" spc="-10" dirty="0">
                <a:latin typeface="Bookman Old Style"/>
                <a:cs typeface="Bookman Old Style"/>
              </a:rPr>
              <a:t>Time </a:t>
            </a:r>
            <a:r>
              <a:rPr sz="2500" b="0" spc="-5" dirty="0">
                <a:latin typeface="Bookman Old Style"/>
                <a:cs typeface="Bookman Old Style"/>
              </a:rPr>
              <a:t>presence </a:t>
            </a:r>
            <a:r>
              <a:rPr sz="2500" b="0" spc="-10" dirty="0">
                <a:latin typeface="Bookman Old Style"/>
                <a:cs typeface="Bookman Old Style"/>
              </a:rPr>
              <a:t>and</a:t>
            </a:r>
            <a:r>
              <a:rPr sz="2500" b="0" spc="20" dirty="0">
                <a:latin typeface="Bookman Old Style"/>
                <a:cs typeface="Bookman Old Style"/>
              </a:rPr>
              <a:t> </a:t>
            </a:r>
            <a:r>
              <a:rPr sz="2500" b="0" spc="-10" dirty="0">
                <a:latin typeface="Bookman Old Style"/>
                <a:cs typeface="Bookman Old Style"/>
              </a:rPr>
              <a:t>distractions</a:t>
            </a:r>
            <a:endParaRPr sz="2500">
              <a:latin typeface="Bookman Old Style"/>
              <a:cs typeface="Bookman Old Style"/>
            </a:endParaRPr>
          </a:p>
          <a:p>
            <a:pPr marL="527685" indent="-515620">
              <a:lnSpc>
                <a:spcPct val="100000"/>
              </a:lnSpc>
              <a:spcBef>
                <a:spcPts val="400"/>
              </a:spcBef>
              <a:buClr>
                <a:srgbClr val="C0504D"/>
              </a:buClr>
              <a:buAutoNum type="arabicParenR"/>
              <a:tabLst>
                <a:tab pos="527685" algn="l"/>
                <a:tab pos="528320" algn="l"/>
              </a:tabLst>
            </a:pPr>
            <a:r>
              <a:rPr sz="2500" b="0" spc="-10" dirty="0">
                <a:latin typeface="Bookman Old Style"/>
                <a:cs typeface="Bookman Old Style"/>
              </a:rPr>
              <a:t>Legal </a:t>
            </a:r>
            <a:r>
              <a:rPr sz="2500" b="0" spc="-5" dirty="0">
                <a:latin typeface="Bookman Old Style"/>
                <a:cs typeface="Bookman Old Style"/>
              </a:rPr>
              <a:t>constraints </a:t>
            </a:r>
            <a:r>
              <a:rPr sz="2500" b="0" spc="-10" dirty="0">
                <a:latin typeface="Bookman Old Style"/>
                <a:cs typeface="Bookman Old Style"/>
              </a:rPr>
              <a:t>and</a:t>
            </a:r>
            <a:r>
              <a:rPr sz="2500" b="0" spc="-5" dirty="0">
                <a:latin typeface="Bookman Old Style"/>
                <a:cs typeface="Bookman Old Style"/>
              </a:rPr>
              <a:t> regulations</a:t>
            </a:r>
            <a:endParaRPr sz="2500">
              <a:latin typeface="Bookman Old Style"/>
              <a:cs typeface="Bookman Old Style"/>
            </a:endParaRPr>
          </a:p>
          <a:p>
            <a:pPr marL="527685" indent="-515620">
              <a:lnSpc>
                <a:spcPct val="100000"/>
              </a:lnSpc>
              <a:spcBef>
                <a:spcPts val="409"/>
              </a:spcBef>
              <a:buClr>
                <a:srgbClr val="C0504D"/>
              </a:buClr>
              <a:buAutoNum type="arabicParenR"/>
              <a:tabLst>
                <a:tab pos="528320" algn="l"/>
              </a:tabLst>
            </a:pPr>
            <a:r>
              <a:rPr sz="2500" b="0" spc="-10" dirty="0">
                <a:latin typeface="Bookman Old Style"/>
                <a:cs typeface="Bookman Old Style"/>
              </a:rPr>
              <a:t>Monopoly and</a:t>
            </a:r>
            <a:r>
              <a:rPr sz="2500" b="0" spc="25" dirty="0">
                <a:latin typeface="Bookman Old Style"/>
                <a:cs typeface="Bookman Old Style"/>
              </a:rPr>
              <a:t> </a:t>
            </a:r>
            <a:r>
              <a:rPr sz="2500" b="0" spc="-10" dirty="0">
                <a:latin typeface="Bookman Old Style"/>
                <a:cs typeface="Bookman Old Style"/>
              </a:rPr>
              <a:t>protectionism</a:t>
            </a:r>
            <a:endParaRPr sz="2500">
              <a:latin typeface="Bookman Old Style"/>
              <a:cs typeface="Bookman Old Style"/>
            </a:endParaRPr>
          </a:p>
          <a:p>
            <a:pPr marL="527685" indent="-515620">
              <a:lnSpc>
                <a:spcPct val="100000"/>
              </a:lnSpc>
              <a:spcBef>
                <a:spcPts val="395"/>
              </a:spcBef>
              <a:buClr>
                <a:srgbClr val="C0504D"/>
              </a:buClr>
              <a:buAutoNum type="arabicParenR"/>
              <a:tabLst>
                <a:tab pos="528320" algn="l"/>
              </a:tabLst>
            </a:pPr>
            <a:r>
              <a:rPr sz="2500" b="0" spc="-10" dirty="0">
                <a:latin typeface="Bookman Old Style"/>
                <a:cs typeface="Bookman Old Style"/>
              </a:rPr>
              <a:t>Inhibitions due </a:t>
            </a:r>
            <a:r>
              <a:rPr sz="2500" b="0" spc="-5" dirty="0">
                <a:latin typeface="Bookman Old Style"/>
                <a:cs typeface="Bookman Old Style"/>
              </a:rPr>
              <a:t>to</a:t>
            </a:r>
            <a:r>
              <a:rPr sz="2500" b="0" spc="45" dirty="0">
                <a:latin typeface="Bookman Old Style"/>
                <a:cs typeface="Bookman Old Style"/>
              </a:rPr>
              <a:t> </a:t>
            </a:r>
            <a:r>
              <a:rPr sz="2500" b="0" spc="-10" dirty="0">
                <a:latin typeface="Bookman Old Style"/>
                <a:cs typeface="Bookman Old Style"/>
              </a:rPr>
              <a:t>patents</a:t>
            </a:r>
            <a:endParaRPr sz="250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1168" y="361188"/>
            <a:ext cx="8535924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999310"/>
            <a:ext cx="79629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730250" algn="l"/>
                <a:tab pos="2193290" algn="l"/>
                <a:tab pos="2827655" algn="l"/>
                <a:tab pos="5034915" algn="l"/>
              </a:tabLst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spc="-10" dirty="0">
                <a:latin typeface="Bookman Old Style"/>
                <a:cs typeface="Bookman Old Style"/>
              </a:rPr>
              <a:t>I</a:t>
            </a:r>
            <a:r>
              <a:rPr sz="2700" b="0" dirty="0">
                <a:latin typeface="Bookman Old Style"/>
                <a:cs typeface="Bookman Old Style"/>
              </a:rPr>
              <a:t>t	focus</a:t>
            </a:r>
            <a:r>
              <a:rPr sz="2700" b="0" spc="-20" dirty="0">
                <a:latin typeface="Bookman Old Style"/>
                <a:cs typeface="Bookman Old Style"/>
              </a:rPr>
              <a:t>e</a:t>
            </a:r>
            <a:r>
              <a:rPr sz="2700" b="0" dirty="0">
                <a:latin typeface="Bookman Old Style"/>
                <a:cs typeface="Bookman Old Style"/>
              </a:rPr>
              <a:t>s	</a:t>
            </a:r>
            <a:r>
              <a:rPr sz="2700" b="0" spc="-5" dirty="0">
                <a:latin typeface="Bookman Old Style"/>
                <a:cs typeface="Bookman Old Style"/>
              </a:rPr>
              <a:t>o</a:t>
            </a:r>
            <a:r>
              <a:rPr sz="2700" b="0" dirty="0">
                <a:latin typeface="Bookman Old Style"/>
                <a:cs typeface="Bookman Old Style"/>
              </a:rPr>
              <a:t>n	indent</a:t>
            </a:r>
            <a:r>
              <a:rPr sz="2700" b="0" spc="-10" dirty="0">
                <a:latin typeface="Bookman Old Style"/>
                <a:cs typeface="Bookman Old Style"/>
              </a:rPr>
              <a:t>i</a:t>
            </a:r>
            <a:r>
              <a:rPr sz="2700" b="0" dirty="0">
                <a:latin typeface="Bookman Old Style"/>
                <a:cs typeface="Bookman Old Style"/>
              </a:rPr>
              <a:t>fyi</a:t>
            </a:r>
            <a:r>
              <a:rPr sz="2700" b="0" spc="10" dirty="0">
                <a:latin typeface="Bookman Old Style"/>
                <a:cs typeface="Bookman Old Style"/>
              </a:rPr>
              <a:t>n</a:t>
            </a:r>
            <a:r>
              <a:rPr sz="2700" b="0" dirty="0">
                <a:latin typeface="Bookman Old Style"/>
                <a:cs typeface="Bookman Old Style"/>
              </a:rPr>
              <a:t>g	</a:t>
            </a:r>
            <a:r>
              <a:rPr sz="2700" b="0" spc="-5" dirty="0">
                <a:latin typeface="Bookman Old Style"/>
                <a:cs typeface="Bookman Old Style"/>
              </a:rPr>
              <a:t>entre</a:t>
            </a:r>
            <a:r>
              <a:rPr sz="2700" b="0" spc="-15" dirty="0">
                <a:latin typeface="Bookman Old Style"/>
                <a:cs typeface="Bookman Old Style"/>
              </a:rPr>
              <a:t>p</a:t>
            </a:r>
            <a:r>
              <a:rPr sz="2700" b="0" dirty="0">
                <a:latin typeface="Bookman Old Style"/>
                <a:cs typeface="Bookman Old Style"/>
              </a:rPr>
              <a:t>reneurs</a:t>
            </a:r>
            <a:r>
              <a:rPr sz="2700" b="0" spc="-15" dirty="0">
                <a:latin typeface="Bookman Old Style"/>
                <a:cs typeface="Bookman Old Style"/>
              </a:rPr>
              <a:t>h</a:t>
            </a:r>
            <a:r>
              <a:rPr sz="2700" b="0" dirty="0">
                <a:latin typeface="Bookman Old Style"/>
                <a:cs typeface="Bookman Old Style"/>
              </a:rPr>
              <a:t>ip  </a:t>
            </a:r>
            <a:r>
              <a:rPr sz="2700" b="0" spc="-5" dirty="0">
                <a:latin typeface="Bookman Old Style"/>
                <a:cs typeface="Bookman Old Style"/>
              </a:rPr>
              <a:t>qualifies</a:t>
            </a:r>
            <a:r>
              <a:rPr sz="2700" b="0" spc="370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of</a:t>
            </a:r>
            <a:r>
              <a:rPr sz="2700" b="0" spc="375" dirty="0">
                <a:latin typeface="Bookman Old Style"/>
                <a:cs typeface="Bookman Old Style"/>
              </a:rPr>
              <a:t> </a:t>
            </a:r>
            <a:r>
              <a:rPr sz="2700" b="0" dirty="0">
                <a:latin typeface="Bookman Old Style"/>
                <a:cs typeface="Bookman Old Style"/>
              </a:rPr>
              <a:t>an</a:t>
            </a:r>
            <a:r>
              <a:rPr sz="2700" b="0" spc="380" dirty="0">
                <a:latin typeface="Bookman Old Style"/>
                <a:cs typeface="Bookman Old Style"/>
              </a:rPr>
              <a:t> </a:t>
            </a:r>
            <a:r>
              <a:rPr sz="2700" b="0" dirty="0">
                <a:latin typeface="Bookman Old Style"/>
                <a:cs typeface="Bookman Old Style"/>
              </a:rPr>
              <a:t>individual,</a:t>
            </a:r>
            <a:r>
              <a:rPr sz="2700" b="0" spc="375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providing</a:t>
            </a:r>
            <a:r>
              <a:rPr sz="2700" b="0" spc="390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required</a:t>
            </a:r>
            <a:endParaRPr sz="270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3234054"/>
            <a:ext cx="601662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13585" algn="l"/>
                <a:tab pos="2928620" algn="l"/>
                <a:tab pos="5682615" algn="l"/>
              </a:tabLst>
            </a:pPr>
            <a:r>
              <a:rPr sz="2700" b="0" spc="-5" dirty="0">
                <a:latin typeface="Bookman Old Style"/>
                <a:cs typeface="Bookman Old Style"/>
              </a:rPr>
              <a:t>preparin</a:t>
            </a:r>
            <a:r>
              <a:rPr sz="2700" b="0" dirty="0">
                <a:latin typeface="Bookman Old Style"/>
                <a:cs typeface="Bookman Old Style"/>
              </a:rPr>
              <a:t>g	the	</a:t>
            </a:r>
            <a:r>
              <a:rPr sz="2700" b="0" spc="-5" dirty="0">
                <a:latin typeface="Bookman Old Style"/>
                <a:cs typeface="Bookman Old Style"/>
              </a:rPr>
              <a:t>entrepreneur</a:t>
            </a:r>
            <a:r>
              <a:rPr sz="2700" b="0" dirty="0">
                <a:latin typeface="Bookman Old Style"/>
                <a:cs typeface="Bookman Old Style"/>
              </a:rPr>
              <a:t>s	</a:t>
            </a:r>
            <a:r>
              <a:rPr sz="2700" b="0" spc="-10" dirty="0">
                <a:latin typeface="Bookman Old Style"/>
                <a:cs typeface="Bookman Old Style"/>
              </a:rPr>
              <a:t>to</a:t>
            </a:r>
            <a:endParaRPr sz="2700">
              <a:latin typeface="Bookman Old Style"/>
              <a:cs typeface="Bookman Old Sty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2822575"/>
            <a:ext cx="77089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0"/>
              </a:spcBef>
              <a:tabLst>
                <a:tab pos="1692910" algn="l"/>
                <a:tab pos="3569335" algn="l"/>
                <a:tab pos="4979670" algn="l"/>
                <a:tab pos="6380480" algn="l"/>
              </a:tabLst>
            </a:pPr>
            <a:r>
              <a:rPr sz="2700" b="0" dirty="0">
                <a:latin typeface="Bookman Old Style"/>
                <a:cs typeface="Bookman Old Style"/>
              </a:rPr>
              <a:t>training,	</a:t>
            </a:r>
            <a:r>
              <a:rPr sz="2700" b="0" spc="-5" dirty="0">
                <a:latin typeface="Bookman Old Style"/>
                <a:cs typeface="Bookman Old Style"/>
              </a:rPr>
              <a:t>prepar</a:t>
            </a:r>
            <a:r>
              <a:rPr sz="2700" b="0" spc="-15" dirty="0">
                <a:latin typeface="Bookman Old Style"/>
                <a:cs typeface="Bookman Old Style"/>
              </a:rPr>
              <a:t>i</a:t>
            </a:r>
            <a:r>
              <a:rPr sz="2700" b="0" spc="-5" dirty="0">
                <a:latin typeface="Bookman Old Style"/>
                <a:cs typeface="Bookman Old Style"/>
              </a:rPr>
              <a:t>n</a:t>
            </a:r>
            <a:r>
              <a:rPr sz="2700" b="0" dirty="0">
                <a:latin typeface="Bookman Old Style"/>
                <a:cs typeface="Bookman Old Style"/>
              </a:rPr>
              <a:t>g	related	</a:t>
            </a:r>
            <a:r>
              <a:rPr sz="2700" b="0" spc="-5" dirty="0">
                <a:latin typeface="Bookman Old Style"/>
                <a:cs typeface="Bookman Old Style"/>
              </a:rPr>
              <a:t>proj</a:t>
            </a:r>
            <a:r>
              <a:rPr sz="2700" b="0" spc="-15" dirty="0">
                <a:latin typeface="Bookman Old Style"/>
                <a:cs typeface="Bookman Old Style"/>
              </a:rPr>
              <a:t>e</a:t>
            </a:r>
            <a:r>
              <a:rPr sz="2700" b="0" spc="-5" dirty="0">
                <a:latin typeface="Bookman Old Style"/>
                <a:cs typeface="Bookman Old Style"/>
              </a:rPr>
              <a:t>c</a:t>
            </a:r>
            <a:r>
              <a:rPr sz="2700" b="0" dirty="0">
                <a:latin typeface="Bookman Old Style"/>
                <a:cs typeface="Bookman Old Style"/>
              </a:rPr>
              <a:t>t	repor</a:t>
            </a:r>
            <a:r>
              <a:rPr sz="2700" b="0" spc="-15" dirty="0">
                <a:latin typeface="Bookman Old Style"/>
                <a:cs typeface="Bookman Old Style"/>
              </a:rPr>
              <a:t>t</a:t>
            </a:r>
            <a:r>
              <a:rPr sz="2700" b="0" spc="-5" dirty="0">
                <a:latin typeface="Bookman Old Style"/>
                <a:cs typeface="Bookman Old Style"/>
              </a:rPr>
              <a:t>s,</a:t>
            </a:r>
            <a:endParaRPr sz="2700">
              <a:latin typeface="Bookman Old Style"/>
              <a:cs typeface="Bookman Old Style"/>
            </a:endParaRPr>
          </a:p>
          <a:p>
            <a:pPr marR="5080" algn="r">
              <a:lnSpc>
                <a:spcPct val="100000"/>
              </a:lnSpc>
            </a:pPr>
            <a:r>
              <a:rPr sz="2700" b="0" dirty="0">
                <a:latin typeface="Bookman Old Style"/>
                <a:cs typeface="Bookman Old Style"/>
              </a:rPr>
              <a:t>manage</a:t>
            </a:r>
            <a:endParaRPr sz="2700">
              <a:latin typeface="Bookman Old Style"/>
              <a:cs typeface="Bookman Old Sty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3645484"/>
            <a:ext cx="7964805" cy="1894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6985">
              <a:lnSpc>
                <a:spcPct val="100000"/>
              </a:lnSpc>
              <a:spcBef>
                <a:spcPts val="100"/>
              </a:spcBef>
            </a:pPr>
            <a:r>
              <a:rPr sz="2700" b="0" dirty="0">
                <a:latin typeface="Bookman Old Style"/>
                <a:cs typeface="Bookman Old Style"/>
              </a:rPr>
              <a:t>finance, </a:t>
            </a:r>
            <a:r>
              <a:rPr sz="2700" b="0" spc="-5" dirty="0">
                <a:latin typeface="Bookman Old Style"/>
                <a:cs typeface="Bookman Old Style"/>
              </a:rPr>
              <a:t>Production, technology marketing </a:t>
            </a:r>
            <a:r>
              <a:rPr sz="2700" b="0" dirty="0">
                <a:latin typeface="Bookman Old Style"/>
                <a:cs typeface="Bookman Old Style"/>
              </a:rPr>
              <a:t>&amp;  infrastructure</a:t>
            </a:r>
            <a:r>
              <a:rPr sz="2700" b="0" spc="-25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facilities.</a:t>
            </a:r>
            <a:endParaRPr sz="2700">
              <a:latin typeface="Bookman Old Style"/>
              <a:cs typeface="Bookman Old Style"/>
            </a:endParaRPr>
          </a:p>
          <a:p>
            <a:pPr marL="268605" marR="5080" indent="-256540">
              <a:lnSpc>
                <a:spcPct val="100000"/>
              </a:lnSpc>
              <a:spcBef>
                <a:spcPts val="1755"/>
              </a:spcBef>
              <a:tabLst>
                <a:tab pos="268605" algn="l"/>
                <a:tab pos="1396365" algn="l"/>
                <a:tab pos="2461895" algn="l"/>
                <a:tab pos="4258945" algn="l"/>
                <a:tab pos="6407785" algn="l"/>
                <a:tab pos="7122795" algn="l"/>
              </a:tabLst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spc="-5" dirty="0">
                <a:latin typeface="Bookman Old Style"/>
                <a:cs typeface="Bookman Old Style"/>
              </a:rPr>
              <a:t>ED</a:t>
            </a:r>
            <a:r>
              <a:rPr sz="2700" b="0" dirty="0">
                <a:latin typeface="Bookman Old Style"/>
                <a:cs typeface="Bookman Old Style"/>
              </a:rPr>
              <a:t>P	</a:t>
            </a:r>
            <a:r>
              <a:rPr sz="2700" b="0" spc="-5" dirty="0">
                <a:latin typeface="Bookman Old Style"/>
                <a:cs typeface="Bookman Old Style"/>
              </a:rPr>
              <a:t>als</a:t>
            </a:r>
            <a:r>
              <a:rPr sz="2700" b="0" dirty="0">
                <a:latin typeface="Bookman Old Style"/>
                <a:cs typeface="Bookman Old Style"/>
              </a:rPr>
              <a:t>o	</a:t>
            </a:r>
            <a:r>
              <a:rPr sz="2700" b="0" spc="-5" dirty="0">
                <a:latin typeface="Bookman Old Style"/>
                <a:cs typeface="Bookman Old Style"/>
              </a:rPr>
              <a:t>pro</a:t>
            </a:r>
            <a:r>
              <a:rPr sz="2700" b="0" spc="-20" dirty="0">
                <a:latin typeface="Bookman Old Style"/>
                <a:cs typeface="Bookman Old Style"/>
              </a:rPr>
              <a:t>v</a:t>
            </a:r>
            <a:r>
              <a:rPr sz="2700" b="0" dirty="0">
                <a:latin typeface="Bookman Old Style"/>
                <a:cs typeface="Bookman Old Style"/>
              </a:rPr>
              <a:t>ides	</a:t>
            </a:r>
            <a:r>
              <a:rPr sz="2700" b="0" spc="-5" dirty="0">
                <a:latin typeface="Bookman Old Style"/>
                <a:cs typeface="Bookman Old Style"/>
              </a:rPr>
              <a:t>know</a:t>
            </a:r>
            <a:r>
              <a:rPr sz="2700" b="0" spc="-15" dirty="0">
                <a:latin typeface="Bookman Old Style"/>
                <a:cs typeface="Bookman Old Style"/>
              </a:rPr>
              <a:t>l</a:t>
            </a:r>
            <a:r>
              <a:rPr sz="2700" b="0" spc="-5" dirty="0">
                <a:latin typeface="Bookman Old Style"/>
                <a:cs typeface="Bookman Old Style"/>
              </a:rPr>
              <a:t>ed</a:t>
            </a:r>
            <a:r>
              <a:rPr sz="2700" b="0" spc="5" dirty="0">
                <a:latin typeface="Bookman Old Style"/>
                <a:cs typeface="Bookman Old Style"/>
              </a:rPr>
              <a:t>g</a:t>
            </a:r>
            <a:r>
              <a:rPr sz="2700" b="0" dirty="0">
                <a:latin typeface="Bookman Old Style"/>
                <a:cs typeface="Bookman Old Style"/>
              </a:rPr>
              <a:t>e	</a:t>
            </a:r>
            <a:r>
              <a:rPr sz="2700" b="0" spc="-10" dirty="0">
                <a:latin typeface="Bookman Old Style"/>
                <a:cs typeface="Bookman Old Style"/>
              </a:rPr>
              <a:t>t</a:t>
            </a:r>
            <a:r>
              <a:rPr sz="2700" b="0" dirty="0">
                <a:latin typeface="Bookman Old Style"/>
                <a:cs typeface="Bookman Old Style"/>
              </a:rPr>
              <a:t>o	</a:t>
            </a:r>
            <a:r>
              <a:rPr sz="2700" b="0" spc="-5" dirty="0">
                <a:latin typeface="Bookman Old Style"/>
                <a:cs typeface="Bookman Old Style"/>
              </a:rPr>
              <a:t>s</a:t>
            </a:r>
            <a:r>
              <a:rPr sz="2700" b="0" spc="-15" dirty="0">
                <a:latin typeface="Bookman Old Style"/>
                <a:cs typeface="Bookman Old Style"/>
              </a:rPr>
              <a:t>o</a:t>
            </a:r>
            <a:r>
              <a:rPr sz="2700" b="0" dirty="0">
                <a:latin typeface="Bookman Old Style"/>
                <a:cs typeface="Bookman Old Style"/>
              </a:rPr>
              <a:t>lve  </a:t>
            </a:r>
            <a:r>
              <a:rPr sz="2700" b="0" spc="-5" dirty="0">
                <a:latin typeface="Bookman Old Style"/>
                <a:cs typeface="Bookman Old Style"/>
              </a:rPr>
              <a:t>problems &amp;difficulties of</a:t>
            </a:r>
            <a:r>
              <a:rPr sz="2700" b="0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entrepreneur.</a:t>
            </a:r>
            <a:endParaRPr sz="2700">
              <a:latin typeface="Bookman Old Style"/>
              <a:cs typeface="Bookman Old Styl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3172" y="123444"/>
            <a:ext cx="8407908" cy="1335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1868" y="1567910"/>
            <a:ext cx="7668895" cy="315976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  <a:tabLst>
                <a:tab pos="268605" algn="l"/>
              </a:tabLst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spc="-5" dirty="0">
                <a:latin typeface="Bookman Old Style"/>
                <a:cs typeface="Bookman Old Style"/>
              </a:rPr>
              <a:t>Builds confidence </a:t>
            </a:r>
            <a:r>
              <a:rPr sz="2700" b="0" dirty="0">
                <a:latin typeface="Bookman Old Style"/>
                <a:cs typeface="Bookman Old Style"/>
              </a:rPr>
              <a:t>in</a:t>
            </a:r>
            <a:r>
              <a:rPr sz="2700" b="0" spc="-10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people</a:t>
            </a:r>
            <a:endParaRPr sz="270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268605" algn="l"/>
              </a:tabLst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spc="-5" dirty="0">
                <a:latin typeface="Bookman Old Style"/>
                <a:cs typeface="Bookman Old Style"/>
              </a:rPr>
              <a:t>Gives guidelines </a:t>
            </a:r>
            <a:r>
              <a:rPr sz="2700" b="0" dirty="0">
                <a:latin typeface="Bookman Old Style"/>
                <a:cs typeface="Bookman Old Style"/>
              </a:rPr>
              <a:t>to the</a:t>
            </a:r>
            <a:r>
              <a:rPr sz="2700" b="0" spc="-25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young</a:t>
            </a:r>
            <a:endParaRPr sz="2700">
              <a:latin typeface="Bookman Old Style"/>
              <a:cs typeface="Bookman Old Style"/>
            </a:endParaRPr>
          </a:p>
          <a:p>
            <a:pPr marL="268605" marR="497205" indent="-25654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dirty="0">
                <a:latin typeface="Bookman Old Style"/>
                <a:cs typeface="Bookman Old Style"/>
              </a:rPr>
              <a:t>Gives technical </a:t>
            </a:r>
            <a:r>
              <a:rPr sz="2700" b="0" spc="-5" dirty="0">
                <a:latin typeface="Bookman Old Style"/>
                <a:cs typeface="Bookman Old Style"/>
              </a:rPr>
              <a:t>assistance,</a:t>
            </a:r>
            <a:r>
              <a:rPr sz="2700" b="0" spc="-120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management,  </a:t>
            </a:r>
            <a:r>
              <a:rPr sz="2700" b="0" dirty="0">
                <a:latin typeface="Bookman Old Style"/>
                <a:cs typeface="Bookman Old Style"/>
              </a:rPr>
              <a:t>training</a:t>
            </a:r>
            <a:r>
              <a:rPr sz="2700" b="0" spc="-5" dirty="0">
                <a:latin typeface="Bookman Old Style"/>
                <a:cs typeface="Bookman Old Style"/>
              </a:rPr>
              <a:t> consultancy.</a:t>
            </a:r>
            <a:endParaRPr sz="2700">
              <a:latin typeface="Bookman Old Style"/>
              <a:cs typeface="Bookman Old Style"/>
            </a:endParaRPr>
          </a:p>
          <a:p>
            <a:pPr marL="268605" marR="2174875" indent="-256540">
              <a:lnSpc>
                <a:spcPct val="100000"/>
              </a:lnSpc>
              <a:spcBef>
                <a:spcPts val="409"/>
              </a:spcBef>
              <a:tabLst>
                <a:tab pos="268605" algn="l"/>
              </a:tabLst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spc="-5" dirty="0">
                <a:latin typeface="Bookman Old Style"/>
                <a:cs typeface="Bookman Old Style"/>
              </a:rPr>
              <a:t>Channelizes </a:t>
            </a:r>
            <a:r>
              <a:rPr sz="2700" b="0" dirty="0">
                <a:latin typeface="Bookman Old Style"/>
                <a:cs typeface="Bookman Old Style"/>
              </a:rPr>
              <a:t>them to </a:t>
            </a:r>
            <a:r>
              <a:rPr sz="2700" b="0" spc="-5" dirty="0">
                <a:latin typeface="Bookman Old Style"/>
                <a:cs typeface="Bookman Old Style"/>
              </a:rPr>
              <a:t>accelerate  industrialization</a:t>
            </a:r>
            <a:endParaRPr sz="270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spc="-5" dirty="0">
                <a:latin typeface="Bookman Old Style"/>
                <a:cs typeface="Bookman Old Style"/>
              </a:rPr>
              <a:t>It </a:t>
            </a:r>
            <a:r>
              <a:rPr sz="2700" b="0" dirty="0">
                <a:latin typeface="Bookman Old Style"/>
                <a:cs typeface="Bookman Old Style"/>
              </a:rPr>
              <a:t>is </a:t>
            </a:r>
            <a:r>
              <a:rPr sz="2700" b="0" spc="-5" dirty="0">
                <a:latin typeface="Bookman Old Style"/>
                <a:cs typeface="Bookman Old Style"/>
              </a:rPr>
              <a:t>helpful </a:t>
            </a:r>
            <a:r>
              <a:rPr sz="2700" b="0" spc="-10" dirty="0">
                <a:latin typeface="Bookman Old Style"/>
                <a:cs typeface="Bookman Old Style"/>
              </a:rPr>
              <a:t>in </a:t>
            </a:r>
            <a:r>
              <a:rPr sz="2700" b="0" spc="-5" dirty="0">
                <a:latin typeface="Bookman Old Style"/>
                <a:cs typeface="Bookman Old Style"/>
              </a:rPr>
              <a:t>growth of small scale</a:t>
            </a:r>
            <a:r>
              <a:rPr sz="2700" b="0" spc="-30" dirty="0">
                <a:latin typeface="Bookman Old Style"/>
                <a:cs typeface="Bookman Old Style"/>
              </a:rPr>
              <a:t> </a:t>
            </a:r>
            <a:r>
              <a:rPr sz="2700" b="0" spc="-10" dirty="0">
                <a:latin typeface="Bookman Old Style"/>
                <a:cs typeface="Bookman Old Style"/>
              </a:rPr>
              <a:t>section.</a:t>
            </a:r>
            <a:endParaRPr sz="270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67711" y="361188"/>
            <a:ext cx="4599432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100" y="1209801"/>
            <a:ext cx="8202295" cy="45108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495300" marR="61594" indent="-457200" algn="just"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sz="2800" b="0" spc="-5" dirty="0">
                <a:solidFill>
                  <a:srgbClr val="0F243E"/>
                </a:solidFill>
                <a:latin typeface="+mj-lt"/>
                <a:cs typeface="Bookman Old Style"/>
              </a:rPr>
              <a:t>Entrepreneurship </a:t>
            </a:r>
            <a:r>
              <a:rPr sz="2800" b="0" dirty="0">
                <a:solidFill>
                  <a:srgbClr val="0F243E"/>
                </a:solidFill>
                <a:latin typeface="+mj-lt"/>
                <a:cs typeface="Bookman Old Style"/>
              </a:rPr>
              <a:t>is </a:t>
            </a:r>
            <a:r>
              <a:rPr sz="2800" b="0" spc="-5" dirty="0">
                <a:solidFill>
                  <a:srgbClr val="0F243E"/>
                </a:solidFill>
                <a:latin typeface="+mj-lt"/>
                <a:cs typeface="Bookman Old Style"/>
              </a:rPr>
              <a:t>regarded as </a:t>
            </a:r>
            <a:r>
              <a:rPr sz="2800" b="0" dirty="0">
                <a:solidFill>
                  <a:srgbClr val="0F243E"/>
                </a:solidFill>
                <a:latin typeface="+mj-lt"/>
                <a:cs typeface="Bookman Old Style"/>
              </a:rPr>
              <a:t>closely associated </a:t>
            </a:r>
            <a:r>
              <a:rPr sz="2800" b="0" spc="-5" dirty="0">
                <a:solidFill>
                  <a:srgbClr val="0F243E"/>
                </a:solidFill>
                <a:latin typeface="+mj-lt"/>
                <a:cs typeface="Bookman Old Style"/>
              </a:rPr>
              <a:t>with  the </a:t>
            </a:r>
            <a:r>
              <a:rPr sz="2800" b="0" dirty="0">
                <a:solidFill>
                  <a:srgbClr val="0F243E"/>
                </a:solidFill>
                <a:latin typeface="+mj-lt"/>
                <a:cs typeface="Bookman Old Style"/>
              </a:rPr>
              <a:t>Economic History </a:t>
            </a:r>
            <a:r>
              <a:rPr sz="2800" b="0" spc="-5" dirty="0">
                <a:solidFill>
                  <a:srgbClr val="0F243E"/>
                </a:solidFill>
                <a:latin typeface="+mj-lt"/>
                <a:cs typeface="Bookman Old Style"/>
              </a:rPr>
              <a:t>of India. </a:t>
            </a:r>
            <a:endParaRPr lang="en-IN" sz="2800" b="0" spc="-5" dirty="0" smtClean="0">
              <a:solidFill>
                <a:srgbClr val="0F243E"/>
              </a:solidFill>
              <a:latin typeface="+mj-lt"/>
              <a:cs typeface="Bookman Old Style"/>
            </a:endParaRPr>
          </a:p>
          <a:p>
            <a:pPr marL="495300" marR="61594" indent="-457200" algn="just"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sz="2800" b="0" spc="-10" dirty="0" smtClean="0">
                <a:solidFill>
                  <a:srgbClr val="0F243E"/>
                </a:solidFill>
                <a:latin typeface="+mj-lt"/>
                <a:cs typeface="Bookman Old Style"/>
              </a:rPr>
              <a:t>This </a:t>
            </a:r>
            <a:r>
              <a:rPr sz="2800" b="0" dirty="0">
                <a:solidFill>
                  <a:srgbClr val="0F243E"/>
                </a:solidFill>
                <a:latin typeface="+mj-lt"/>
                <a:cs typeface="Bookman Old Style"/>
              </a:rPr>
              <a:t>is traced way back to </a:t>
            </a:r>
            <a:r>
              <a:rPr sz="2800" b="0" spc="5" dirty="0">
                <a:solidFill>
                  <a:srgbClr val="0F243E"/>
                </a:solidFill>
                <a:latin typeface="+mj-lt"/>
                <a:cs typeface="Bookman Old Style"/>
              </a:rPr>
              <a:t>even</a:t>
            </a:r>
            <a:r>
              <a:rPr sz="2800" b="0" spc="-175" dirty="0">
                <a:solidFill>
                  <a:srgbClr val="0F243E"/>
                </a:solidFill>
                <a:latin typeface="+mj-lt"/>
                <a:cs typeface="Bookman Old Style"/>
              </a:rPr>
              <a:t> </a:t>
            </a:r>
            <a:r>
              <a:rPr sz="2800" b="0" spc="-5" dirty="0">
                <a:solidFill>
                  <a:srgbClr val="0F243E"/>
                </a:solidFill>
                <a:latin typeface="+mj-lt"/>
                <a:cs typeface="Bookman Old Style"/>
              </a:rPr>
              <a:t>as  </a:t>
            </a:r>
            <a:r>
              <a:rPr sz="2800" b="0" dirty="0">
                <a:solidFill>
                  <a:srgbClr val="0F243E"/>
                </a:solidFill>
                <a:latin typeface="+mj-lt"/>
                <a:cs typeface="Bookman Old Style"/>
              </a:rPr>
              <a:t>early </a:t>
            </a:r>
            <a:r>
              <a:rPr sz="2800" b="0" spc="-5" dirty="0">
                <a:solidFill>
                  <a:srgbClr val="0F243E"/>
                </a:solidFill>
                <a:latin typeface="+mj-lt"/>
                <a:cs typeface="Bookman Old Style"/>
              </a:rPr>
              <a:t>as Rig </a:t>
            </a:r>
            <a:r>
              <a:rPr sz="2800" b="0" dirty="0">
                <a:solidFill>
                  <a:srgbClr val="0F243E"/>
                </a:solidFill>
                <a:latin typeface="+mj-lt"/>
                <a:cs typeface="Bookman Old Style"/>
              </a:rPr>
              <a:t>Veda, when </a:t>
            </a:r>
            <a:r>
              <a:rPr sz="2800" b="0" spc="5" dirty="0">
                <a:solidFill>
                  <a:srgbClr val="0F243E"/>
                </a:solidFill>
                <a:latin typeface="+mj-lt"/>
                <a:cs typeface="Bookman Old Style"/>
              </a:rPr>
              <a:t>Metal </a:t>
            </a:r>
            <a:r>
              <a:rPr sz="2800" b="0" spc="-5" dirty="0">
                <a:solidFill>
                  <a:srgbClr val="0F243E"/>
                </a:solidFill>
                <a:latin typeface="+mj-lt"/>
                <a:cs typeface="Bookman Old Style"/>
              </a:rPr>
              <a:t>Handicrafts </a:t>
            </a:r>
            <a:r>
              <a:rPr sz="2800" b="0" dirty="0">
                <a:solidFill>
                  <a:srgbClr val="0F243E"/>
                </a:solidFill>
                <a:latin typeface="+mj-lt"/>
                <a:cs typeface="Bookman Old Style"/>
              </a:rPr>
              <a:t>manufacturing  </a:t>
            </a:r>
            <a:r>
              <a:rPr sz="2800" b="0" spc="-5" dirty="0">
                <a:solidFill>
                  <a:srgbClr val="0F243E"/>
                </a:solidFill>
                <a:latin typeface="+mj-lt"/>
                <a:cs typeface="Bookman Old Style"/>
              </a:rPr>
              <a:t>cottage </a:t>
            </a:r>
            <a:r>
              <a:rPr sz="2800" b="0" dirty="0">
                <a:solidFill>
                  <a:srgbClr val="0F243E"/>
                </a:solidFill>
                <a:latin typeface="+mj-lt"/>
                <a:cs typeface="Bookman Old Style"/>
              </a:rPr>
              <a:t>&amp; </a:t>
            </a:r>
            <a:r>
              <a:rPr sz="2800" b="0" spc="-5" dirty="0">
                <a:solidFill>
                  <a:srgbClr val="0F243E"/>
                </a:solidFill>
                <a:latin typeface="+mj-lt"/>
                <a:cs typeface="Bookman Old Style"/>
              </a:rPr>
              <a:t>small enterprises </a:t>
            </a:r>
            <a:r>
              <a:rPr sz="2800" b="0" dirty="0">
                <a:solidFill>
                  <a:srgbClr val="0F243E"/>
                </a:solidFill>
                <a:latin typeface="+mj-lt"/>
                <a:cs typeface="Bookman Old Style"/>
              </a:rPr>
              <a:t>existed in </a:t>
            </a:r>
            <a:r>
              <a:rPr sz="2800" b="0" spc="-5" dirty="0">
                <a:solidFill>
                  <a:srgbClr val="0F243E"/>
                </a:solidFill>
                <a:latin typeface="+mj-lt"/>
                <a:cs typeface="Bookman Old Style"/>
              </a:rPr>
              <a:t>the</a:t>
            </a:r>
            <a:r>
              <a:rPr sz="2800" b="0" spc="-114" dirty="0">
                <a:solidFill>
                  <a:srgbClr val="0F243E"/>
                </a:solidFill>
                <a:latin typeface="+mj-lt"/>
                <a:cs typeface="Bookman Old Style"/>
              </a:rPr>
              <a:t> </a:t>
            </a:r>
            <a:r>
              <a:rPr sz="2800" b="0" spc="-5" dirty="0">
                <a:solidFill>
                  <a:srgbClr val="0F243E"/>
                </a:solidFill>
                <a:latin typeface="+mj-lt"/>
                <a:cs typeface="Bookman Old Style"/>
              </a:rPr>
              <a:t>Country.</a:t>
            </a:r>
            <a:endParaRPr sz="2800" dirty="0">
              <a:latin typeface="+mj-lt"/>
              <a:cs typeface="Bookman Old Style"/>
            </a:endParaRPr>
          </a:p>
          <a:p>
            <a:pPr marL="495300" marR="130810" indent="-457200" algn="just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sz="2800" b="0" spc="5" dirty="0">
                <a:solidFill>
                  <a:srgbClr val="0F243E"/>
                </a:solidFill>
                <a:latin typeface="+mj-lt"/>
                <a:cs typeface="Bookman Old Style"/>
              </a:rPr>
              <a:t>It </a:t>
            </a:r>
            <a:r>
              <a:rPr sz="2800" b="0" spc="-5" dirty="0">
                <a:solidFill>
                  <a:srgbClr val="0F243E"/>
                </a:solidFill>
                <a:latin typeface="+mj-lt"/>
                <a:cs typeface="Bookman Old Style"/>
              </a:rPr>
              <a:t>has </a:t>
            </a:r>
            <a:r>
              <a:rPr sz="2800" b="0" dirty="0">
                <a:solidFill>
                  <a:srgbClr val="0F243E"/>
                </a:solidFill>
                <a:latin typeface="+mj-lt"/>
                <a:cs typeface="Bookman Old Style"/>
              </a:rPr>
              <a:t>passed </a:t>
            </a:r>
            <a:r>
              <a:rPr sz="2800" b="0" spc="-5" dirty="0">
                <a:solidFill>
                  <a:srgbClr val="0F243E"/>
                </a:solidFill>
                <a:latin typeface="+mj-lt"/>
                <a:cs typeface="Bookman Old Style"/>
              </a:rPr>
              <a:t>thro </a:t>
            </a:r>
            <a:r>
              <a:rPr sz="2800" b="0" dirty="0">
                <a:solidFill>
                  <a:srgbClr val="0F243E"/>
                </a:solidFill>
                <a:latin typeface="+mj-lt"/>
                <a:cs typeface="Bookman Old Style"/>
              </a:rPr>
              <a:t>several Ups &amp; Downs. </a:t>
            </a:r>
            <a:endParaRPr lang="en-IN" sz="2800" b="0" dirty="0" smtClean="0">
              <a:solidFill>
                <a:srgbClr val="0F243E"/>
              </a:solidFill>
              <a:latin typeface="+mj-lt"/>
              <a:cs typeface="Bookman Old Style"/>
            </a:endParaRPr>
          </a:p>
          <a:p>
            <a:pPr marL="495300" marR="130810" indent="-457200" algn="just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sz="2800" b="0" spc="-10" dirty="0" smtClean="0">
                <a:solidFill>
                  <a:srgbClr val="0F243E"/>
                </a:solidFill>
                <a:latin typeface="+mj-lt"/>
                <a:cs typeface="Bookman Old Style"/>
              </a:rPr>
              <a:t>The </a:t>
            </a:r>
            <a:r>
              <a:rPr sz="2800" b="0" spc="-5" dirty="0">
                <a:solidFill>
                  <a:srgbClr val="0F243E"/>
                </a:solidFill>
                <a:latin typeface="+mj-lt"/>
                <a:cs typeface="Bookman Old Style"/>
              </a:rPr>
              <a:t>important  </a:t>
            </a:r>
            <a:r>
              <a:rPr sz="2800" b="0" dirty="0">
                <a:solidFill>
                  <a:srgbClr val="0F243E"/>
                </a:solidFill>
                <a:latin typeface="+mj-lt"/>
                <a:cs typeface="Bookman Old Style"/>
              </a:rPr>
              <a:t>ones include </a:t>
            </a:r>
            <a:r>
              <a:rPr sz="2800" b="0" spc="-5" dirty="0">
                <a:solidFill>
                  <a:srgbClr val="0F243E"/>
                </a:solidFill>
                <a:latin typeface="+mj-lt"/>
                <a:cs typeface="Bookman Old Style"/>
              </a:rPr>
              <a:t>the </a:t>
            </a:r>
            <a:r>
              <a:rPr sz="2800" b="0" dirty="0">
                <a:solidFill>
                  <a:srgbClr val="0F243E"/>
                </a:solidFill>
                <a:latin typeface="+mj-lt"/>
                <a:cs typeface="Bookman Old Style"/>
              </a:rPr>
              <a:t>Decline </a:t>
            </a:r>
            <a:r>
              <a:rPr sz="2800" b="0" spc="-5" dirty="0">
                <a:solidFill>
                  <a:srgbClr val="0F243E"/>
                </a:solidFill>
                <a:latin typeface="+mj-lt"/>
                <a:cs typeface="Bookman Old Style"/>
              </a:rPr>
              <a:t>of Indian Handicrafts </a:t>
            </a:r>
            <a:r>
              <a:rPr sz="2800" b="0" dirty="0">
                <a:solidFill>
                  <a:srgbClr val="0F243E"/>
                </a:solidFill>
                <a:latin typeface="+mj-lt"/>
                <a:cs typeface="Bookman Old Style"/>
              </a:rPr>
              <a:t>Industry </a:t>
            </a:r>
            <a:r>
              <a:rPr sz="2800" b="0" spc="-5" dirty="0">
                <a:solidFill>
                  <a:srgbClr val="0F243E"/>
                </a:solidFill>
                <a:latin typeface="+mj-lt"/>
                <a:cs typeface="Bookman Old Style"/>
              </a:rPr>
              <a:t>towards  the </a:t>
            </a:r>
            <a:r>
              <a:rPr sz="2800" b="0" dirty="0">
                <a:solidFill>
                  <a:srgbClr val="0F243E"/>
                </a:solidFill>
                <a:latin typeface="+mj-lt"/>
                <a:cs typeface="Bookman Old Style"/>
              </a:rPr>
              <a:t>end </a:t>
            </a:r>
            <a:r>
              <a:rPr sz="2800" b="0" spc="-5" dirty="0">
                <a:solidFill>
                  <a:srgbClr val="0F243E"/>
                </a:solidFill>
                <a:latin typeface="+mj-lt"/>
                <a:cs typeface="Bookman Old Style"/>
              </a:rPr>
              <a:t>of the </a:t>
            </a:r>
            <a:r>
              <a:rPr sz="2800" b="0" spc="10" dirty="0">
                <a:solidFill>
                  <a:srgbClr val="0F243E"/>
                </a:solidFill>
                <a:latin typeface="+mj-lt"/>
                <a:cs typeface="Bookman Old Style"/>
              </a:rPr>
              <a:t>18</a:t>
            </a:r>
            <a:r>
              <a:rPr sz="2800" b="0" spc="15" baseline="25641" dirty="0">
                <a:solidFill>
                  <a:srgbClr val="0F243E"/>
                </a:solidFill>
                <a:latin typeface="+mj-lt"/>
                <a:cs typeface="Bookman Old Style"/>
              </a:rPr>
              <a:t>th </a:t>
            </a:r>
            <a:r>
              <a:rPr sz="2800" b="0" dirty="0">
                <a:solidFill>
                  <a:srgbClr val="0F243E"/>
                </a:solidFill>
                <a:latin typeface="+mj-lt"/>
                <a:cs typeface="Bookman Old Style"/>
              </a:rPr>
              <a:t>Century, entry </a:t>
            </a:r>
            <a:r>
              <a:rPr sz="2800" b="0" spc="-5" dirty="0">
                <a:solidFill>
                  <a:srgbClr val="0F243E"/>
                </a:solidFill>
                <a:latin typeface="+mj-lt"/>
                <a:cs typeface="Bookman Old Style"/>
              </a:rPr>
              <a:t>of the East </a:t>
            </a:r>
            <a:r>
              <a:rPr sz="2800" b="0" dirty="0">
                <a:solidFill>
                  <a:srgbClr val="0F243E"/>
                </a:solidFill>
                <a:latin typeface="+mj-lt"/>
                <a:cs typeface="Bookman Old Style"/>
              </a:rPr>
              <a:t>India Company </a:t>
            </a:r>
            <a:r>
              <a:rPr sz="2800" b="0" spc="-5" dirty="0">
                <a:solidFill>
                  <a:srgbClr val="0F243E"/>
                </a:solidFill>
                <a:latin typeface="+mj-lt"/>
                <a:cs typeface="Bookman Old Style"/>
              </a:rPr>
              <a:t>of  the </a:t>
            </a:r>
            <a:r>
              <a:rPr sz="2800" b="0" dirty="0">
                <a:solidFill>
                  <a:srgbClr val="0F243E"/>
                </a:solidFill>
                <a:latin typeface="+mj-lt"/>
                <a:cs typeface="Bookman Old Style"/>
              </a:rPr>
              <a:t>British’s in India’s Business Activities. </a:t>
            </a:r>
            <a:endParaRPr lang="en-IN" sz="2800" b="0" dirty="0" smtClean="0">
              <a:solidFill>
                <a:srgbClr val="0F243E"/>
              </a:solidFill>
              <a:latin typeface="+mj-lt"/>
              <a:cs typeface="Bookman Old Styl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8955" y="0"/>
            <a:ext cx="8092440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en-IN" spc="-5" smtClean="0"/>
              <a:t>36</a:t>
            </a:fld>
            <a:endParaRPr lang="en-IN" spc="-5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en-IN" spc="-5" smtClean="0"/>
              <a:t>37</a:t>
            </a:fld>
            <a:endParaRPr lang="en-IN" spc="-5" dirty="0"/>
          </a:p>
        </p:txBody>
      </p:sp>
      <p:sp>
        <p:nvSpPr>
          <p:cNvPr id="3" name="Rectangle 2"/>
          <p:cNvSpPr/>
          <p:nvPr/>
        </p:nvSpPr>
        <p:spPr>
          <a:xfrm>
            <a:off x="0" y="304800"/>
            <a:ext cx="9144000" cy="574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5300" marR="130810" indent="-457200" algn="just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IN" sz="2800" spc="-10" dirty="0">
                <a:solidFill>
                  <a:srgbClr val="0F243E"/>
                </a:solidFill>
                <a:latin typeface="Bookman Old Style"/>
                <a:cs typeface="Bookman Old Style"/>
              </a:rPr>
              <a:t>The </a:t>
            </a:r>
            <a:r>
              <a:rPr lang="en-IN" sz="2800" dirty="0" err="1">
                <a:solidFill>
                  <a:srgbClr val="0F243E"/>
                </a:solidFill>
                <a:latin typeface="Bookman Old Style"/>
                <a:cs typeface="Bookman Old Style"/>
              </a:rPr>
              <a:t>Swadeshi</a:t>
            </a:r>
            <a:r>
              <a:rPr lang="en-IN" sz="2800" dirty="0">
                <a:solidFill>
                  <a:srgbClr val="0F243E"/>
                </a:solidFill>
                <a:latin typeface="Bookman Old Style"/>
                <a:cs typeface="Bookman Old Style"/>
              </a:rPr>
              <a:t>  Campaign for Indian Manufactured Goods, </a:t>
            </a:r>
            <a:r>
              <a:rPr lang="en-IN" sz="2800" spc="-5" dirty="0">
                <a:solidFill>
                  <a:srgbClr val="0F243E"/>
                </a:solidFill>
                <a:latin typeface="Bookman Old Style"/>
                <a:cs typeface="Bookman Old Style"/>
              </a:rPr>
              <a:t>the First </a:t>
            </a:r>
            <a:r>
              <a:rPr lang="en-IN" sz="2800" dirty="0">
                <a:solidFill>
                  <a:srgbClr val="0F243E"/>
                </a:solidFill>
                <a:latin typeface="Bookman Old Style"/>
                <a:cs typeface="Bookman Old Style"/>
              </a:rPr>
              <a:t>World</a:t>
            </a:r>
            <a:r>
              <a:rPr lang="en-IN" sz="2800" spc="-190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lang="en-IN" sz="2800" spc="-5" dirty="0">
                <a:solidFill>
                  <a:srgbClr val="0F243E"/>
                </a:solidFill>
                <a:latin typeface="Bookman Old Style"/>
                <a:cs typeface="Bookman Old Style"/>
              </a:rPr>
              <a:t>War,</a:t>
            </a:r>
            <a:r>
              <a:rPr lang="en-IN" sz="2800" dirty="0">
                <a:latin typeface="Bookman Old Style"/>
                <a:cs typeface="Bookman Old Style"/>
              </a:rPr>
              <a:t> </a:t>
            </a:r>
            <a:r>
              <a:rPr lang="en-IN" sz="2800" spc="-5" dirty="0">
                <a:solidFill>
                  <a:srgbClr val="0F243E"/>
                </a:solidFill>
                <a:latin typeface="Bookman Old Style"/>
                <a:cs typeface="Bookman Old Style"/>
              </a:rPr>
              <a:t>Emergence </a:t>
            </a:r>
            <a:r>
              <a:rPr lang="en-IN" sz="2800" dirty="0">
                <a:solidFill>
                  <a:srgbClr val="0F243E"/>
                </a:solidFill>
                <a:latin typeface="Bookman Old Style"/>
                <a:cs typeface="Bookman Old Style"/>
              </a:rPr>
              <a:t>of </a:t>
            </a:r>
            <a:r>
              <a:rPr lang="en-IN" sz="2800" spc="-5" dirty="0">
                <a:solidFill>
                  <a:srgbClr val="0F243E"/>
                </a:solidFill>
                <a:latin typeface="Bookman Old Style"/>
                <a:cs typeface="Bookman Old Style"/>
              </a:rPr>
              <a:t>the </a:t>
            </a:r>
            <a:r>
              <a:rPr lang="en-IN" sz="2800" dirty="0">
                <a:solidFill>
                  <a:srgbClr val="0F243E"/>
                </a:solidFill>
                <a:latin typeface="Bookman Old Style"/>
                <a:cs typeface="Bookman Old Style"/>
              </a:rPr>
              <a:t>Indian Managing Agency Systems by</a:t>
            </a:r>
            <a:r>
              <a:rPr lang="en-IN" sz="2800" spc="-215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lang="en-IN" sz="2800" spc="-5" dirty="0">
                <a:solidFill>
                  <a:srgbClr val="0F243E"/>
                </a:solidFill>
                <a:latin typeface="Bookman Old Style"/>
                <a:cs typeface="Bookman Old Style"/>
              </a:rPr>
              <a:t>promoting  Joint Stock </a:t>
            </a:r>
            <a:r>
              <a:rPr lang="en-IN" sz="2800" dirty="0">
                <a:solidFill>
                  <a:srgbClr val="0F243E"/>
                </a:solidFill>
                <a:latin typeface="Bookman Old Style"/>
                <a:cs typeface="Bookman Old Style"/>
              </a:rPr>
              <a:t>Companies, </a:t>
            </a:r>
            <a:r>
              <a:rPr lang="en-IN" sz="2800" spc="-5" dirty="0">
                <a:solidFill>
                  <a:srgbClr val="0F243E"/>
                </a:solidFill>
                <a:latin typeface="Bookman Old Style"/>
                <a:cs typeface="Bookman Old Style"/>
              </a:rPr>
              <a:t>the </a:t>
            </a:r>
            <a:r>
              <a:rPr lang="en-IN" sz="2800" dirty="0">
                <a:solidFill>
                  <a:srgbClr val="0F243E"/>
                </a:solidFill>
                <a:latin typeface="Bookman Old Style"/>
                <a:cs typeface="Bookman Old Style"/>
              </a:rPr>
              <a:t>Second World </a:t>
            </a:r>
            <a:r>
              <a:rPr lang="en-IN" sz="2800" spc="-5" dirty="0">
                <a:solidFill>
                  <a:srgbClr val="0F243E"/>
                </a:solidFill>
                <a:latin typeface="Bookman Old Style"/>
                <a:cs typeface="Bookman Old Style"/>
              </a:rPr>
              <a:t>War, Partition of  </a:t>
            </a:r>
            <a:r>
              <a:rPr lang="en-IN" sz="2800" dirty="0">
                <a:solidFill>
                  <a:srgbClr val="0F243E"/>
                </a:solidFill>
                <a:latin typeface="Bookman Old Style"/>
                <a:cs typeface="Bookman Old Style"/>
              </a:rPr>
              <a:t>Undivided India &amp; undertaking planned development </a:t>
            </a:r>
            <a:r>
              <a:rPr lang="en-IN" sz="2800" spc="-5" dirty="0">
                <a:solidFill>
                  <a:srgbClr val="0F243E"/>
                </a:solidFill>
                <a:latin typeface="Bookman Old Style"/>
                <a:cs typeface="Bookman Old Style"/>
              </a:rPr>
              <a:t>of  Entrepreneurship </a:t>
            </a:r>
            <a:r>
              <a:rPr lang="en-IN" sz="2800" dirty="0">
                <a:solidFill>
                  <a:srgbClr val="0F243E"/>
                </a:solidFill>
                <a:latin typeface="Bookman Old Style"/>
                <a:cs typeface="Bookman Old Style"/>
              </a:rPr>
              <a:t>in the </a:t>
            </a:r>
            <a:r>
              <a:rPr lang="en-IN" sz="2800" spc="-5" dirty="0">
                <a:solidFill>
                  <a:srgbClr val="0F243E"/>
                </a:solidFill>
                <a:latin typeface="Bookman Old Style"/>
                <a:cs typeface="Bookman Old Style"/>
              </a:rPr>
              <a:t>Country by </a:t>
            </a:r>
            <a:r>
              <a:rPr lang="en-IN" sz="2800" dirty="0" err="1">
                <a:solidFill>
                  <a:srgbClr val="0F243E"/>
                </a:solidFill>
                <a:latin typeface="Bookman Old Style"/>
                <a:cs typeface="Bookman Old Style"/>
              </a:rPr>
              <a:t>Govt</a:t>
            </a:r>
            <a:r>
              <a:rPr lang="en-IN" sz="2800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lang="en-IN" sz="2800" spc="-5" dirty="0">
                <a:solidFill>
                  <a:srgbClr val="0F243E"/>
                </a:solidFill>
                <a:latin typeface="Bookman Old Style"/>
                <a:cs typeface="Bookman Old Style"/>
              </a:rPr>
              <a:t>of </a:t>
            </a:r>
            <a:r>
              <a:rPr lang="en-IN" sz="2800" dirty="0">
                <a:solidFill>
                  <a:srgbClr val="0F243E"/>
                </a:solidFill>
                <a:latin typeface="Bookman Old Style"/>
                <a:cs typeface="Bookman Old Style"/>
              </a:rPr>
              <a:t>India </a:t>
            </a:r>
            <a:r>
              <a:rPr lang="en-IN" sz="2800" spc="-5" dirty="0">
                <a:solidFill>
                  <a:srgbClr val="0F243E"/>
                </a:solidFill>
                <a:latin typeface="Bookman Old Style"/>
                <a:cs typeface="Bookman Old Style"/>
              </a:rPr>
              <a:t>after  Independence </a:t>
            </a:r>
            <a:r>
              <a:rPr lang="en-IN" sz="2800" dirty="0">
                <a:solidFill>
                  <a:srgbClr val="0F243E"/>
                </a:solidFill>
                <a:latin typeface="Bookman Old Style"/>
                <a:cs typeface="Bookman Old Style"/>
              </a:rPr>
              <a:t>in</a:t>
            </a:r>
            <a:r>
              <a:rPr lang="en-IN" sz="2800" spc="-55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lang="en-IN" sz="2800" dirty="0">
                <a:solidFill>
                  <a:srgbClr val="0F243E"/>
                </a:solidFill>
                <a:latin typeface="Bookman Old Style"/>
                <a:cs typeface="Bookman Old Style"/>
              </a:rPr>
              <a:t>1947.</a:t>
            </a:r>
            <a:endParaRPr lang="en-IN" sz="2800" dirty="0">
              <a:latin typeface="Bookman Old Style"/>
              <a:cs typeface="Bookman Old Style"/>
            </a:endParaRPr>
          </a:p>
          <a:p>
            <a:pPr marL="495300" marR="220345" indent="-457200" algn="just"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F243E"/>
                </a:solidFill>
                <a:latin typeface="Bookman Old Style"/>
                <a:cs typeface="Bookman Old Style"/>
              </a:rPr>
              <a:t>For </a:t>
            </a:r>
            <a:r>
              <a:rPr lang="en-IN" sz="2800" spc="-5" dirty="0">
                <a:solidFill>
                  <a:srgbClr val="0F243E"/>
                </a:solidFill>
                <a:latin typeface="Bookman Old Style"/>
                <a:cs typeface="Bookman Old Style"/>
              </a:rPr>
              <a:t>the purpose of </a:t>
            </a:r>
            <a:r>
              <a:rPr lang="en-IN" sz="2800" dirty="0">
                <a:solidFill>
                  <a:srgbClr val="0F243E"/>
                </a:solidFill>
                <a:latin typeface="Bookman Old Style"/>
                <a:cs typeface="Bookman Old Style"/>
              </a:rPr>
              <a:t>encouraging </a:t>
            </a:r>
            <a:r>
              <a:rPr lang="en-IN" sz="2800" spc="-5" dirty="0">
                <a:solidFill>
                  <a:srgbClr val="0F243E"/>
                </a:solidFill>
                <a:latin typeface="Bookman Old Style"/>
                <a:cs typeface="Bookman Old Style"/>
              </a:rPr>
              <a:t>Entrepreneurship, the  </a:t>
            </a:r>
            <a:r>
              <a:rPr lang="en-IN" sz="2800" dirty="0" err="1">
                <a:solidFill>
                  <a:srgbClr val="0F243E"/>
                </a:solidFill>
                <a:latin typeface="Bookman Old Style"/>
                <a:cs typeface="Bookman Old Style"/>
              </a:rPr>
              <a:t>Govt</a:t>
            </a:r>
            <a:r>
              <a:rPr lang="en-IN" sz="2800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lang="en-IN" sz="2800" spc="-5" dirty="0">
                <a:solidFill>
                  <a:srgbClr val="0F243E"/>
                </a:solidFill>
                <a:latin typeface="Bookman Old Style"/>
                <a:cs typeface="Bookman Old Style"/>
              </a:rPr>
              <a:t>of </a:t>
            </a:r>
            <a:r>
              <a:rPr lang="en-IN" sz="2800" dirty="0">
                <a:solidFill>
                  <a:srgbClr val="0F243E"/>
                </a:solidFill>
                <a:latin typeface="Bookman Old Style"/>
                <a:cs typeface="Bookman Old Style"/>
              </a:rPr>
              <a:t>India </a:t>
            </a:r>
            <a:r>
              <a:rPr lang="en-IN" sz="2800" spc="-5" dirty="0">
                <a:solidFill>
                  <a:srgbClr val="0F243E"/>
                </a:solidFill>
                <a:latin typeface="Bookman Old Style"/>
                <a:cs typeface="Bookman Old Style"/>
              </a:rPr>
              <a:t>brought </a:t>
            </a:r>
            <a:r>
              <a:rPr lang="en-IN" sz="2800" dirty="0">
                <a:solidFill>
                  <a:srgbClr val="0F243E"/>
                </a:solidFill>
                <a:latin typeface="Bookman Old Style"/>
                <a:cs typeface="Bookman Old Style"/>
              </a:rPr>
              <a:t>out </a:t>
            </a:r>
            <a:r>
              <a:rPr lang="en-IN" sz="2800" spc="-5" dirty="0">
                <a:solidFill>
                  <a:srgbClr val="0F243E"/>
                </a:solidFill>
                <a:latin typeface="Bookman Old Style"/>
                <a:cs typeface="Bookman Old Style"/>
              </a:rPr>
              <a:t>the First </a:t>
            </a:r>
            <a:r>
              <a:rPr lang="en-IN" sz="2800" dirty="0">
                <a:solidFill>
                  <a:srgbClr val="0F243E"/>
                </a:solidFill>
                <a:latin typeface="Bookman Old Style"/>
                <a:cs typeface="Bookman Old Style"/>
              </a:rPr>
              <a:t>Industrial Policy Resolutions  in 1948 </a:t>
            </a:r>
            <a:r>
              <a:rPr lang="en-IN" sz="2800" spc="-5" dirty="0">
                <a:solidFill>
                  <a:srgbClr val="0F243E"/>
                </a:solidFill>
                <a:latin typeface="Bookman Old Style"/>
                <a:cs typeface="Bookman Old Style"/>
              </a:rPr>
              <a:t>which </a:t>
            </a:r>
            <a:r>
              <a:rPr lang="en-IN" sz="2800" dirty="0">
                <a:solidFill>
                  <a:srgbClr val="0F243E"/>
                </a:solidFill>
                <a:latin typeface="Bookman Old Style"/>
                <a:cs typeface="Bookman Old Style"/>
              </a:rPr>
              <a:t>was subsequently revised </a:t>
            </a:r>
            <a:r>
              <a:rPr lang="en-IN" sz="2800" spc="-5" dirty="0">
                <a:solidFill>
                  <a:srgbClr val="0F243E"/>
                </a:solidFill>
                <a:latin typeface="Bookman Old Style"/>
                <a:cs typeface="Bookman Old Style"/>
              </a:rPr>
              <a:t>from Time </a:t>
            </a:r>
            <a:r>
              <a:rPr lang="en-IN" sz="2800" dirty="0">
                <a:solidFill>
                  <a:srgbClr val="0F243E"/>
                </a:solidFill>
                <a:latin typeface="Bookman Old Style"/>
                <a:cs typeface="Bookman Old Style"/>
              </a:rPr>
              <a:t>to</a:t>
            </a:r>
            <a:r>
              <a:rPr lang="en-IN" sz="2800" spc="-185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lang="en-IN" sz="2800" dirty="0">
                <a:solidFill>
                  <a:srgbClr val="0F243E"/>
                </a:solidFill>
                <a:latin typeface="Bookman Old Style"/>
                <a:cs typeface="Bookman Old Style"/>
              </a:rPr>
              <a:t>Time.</a:t>
            </a:r>
            <a:endParaRPr lang="en-IN" sz="2800" dirty="0">
              <a:latin typeface="Bookman Old Style"/>
              <a:cs typeface="Bookman Old Style"/>
            </a:endParaRPr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15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" y="322580"/>
            <a:ext cx="8420277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600" spc="-15" dirty="0">
                <a:solidFill>
                  <a:srgbClr val="0F243E"/>
                </a:solidFill>
              </a:rPr>
              <a:t>The </a:t>
            </a:r>
            <a:r>
              <a:rPr sz="2600" dirty="0">
                <a:solidFill>
                  <a:srgbClr val="0F243E"/>
                </a:solidFill>
              </a:rPr>
              <a:t>Govt </a:t>
            </a:r>
            <a:r>
              <a:rPr sz="2600" spc="-5" dirty="0">
                <a:solidFill>
                  <a:srgbClr val="0F243E"/>
                </a:solidFill>
              </a:rPr>
              <a:t>of </a:t>
            </a:r>
            <a:r>
              <a:rPr sz="2600" dirty="0">
                <a:solidFill>
                  <a:srgbClr val="0F243E"/>
                </a:solidFill>
              </a:rPr>
              <a:t>India in </a:t>
            </a:r>
            <a:r>
              <a:rPr sz="2600" spc="-5" dirty="0">
                <a:solidFill>
                  <a:srgbClr val="0F243E"/>
                </a:solidFill>
              </a:rPr>
              <a:t>order </a:t>
            </a:r>
            <a:r>
              <a:rPr sz="2600" dirty="0">
                <a:solidFill>
                  <a:srgbClr val="0F243E"/>
                </a:solidFill>
              </a:rPr>
              <a:t>to </a:t>
            </a:r>
            <a:r>
              <a:rPr sz="2600" spc="-5" dirty="0">
                <a:solidFill>
                  <a:srgbClr val="0F243E"/>
                </a:solidFill>
              </a:rPr>
              <a:t>promote </a:t>
            </a:r>
            <a:r>
              <a:rPr sz="2600" dirty="0">
                <a:solidFill>
                  <a:srgbClr val="0F243E"/>
                </a:solidFill>
              </a:rPr>
              <a:t>, </a:t>
            </a:r>
            <a:r>
              <a:rPr sz="2600" spc="-5" dirty="0">
                <a:solidFill>
                  <a:srgbClr val="0F243E"/>
                </a:solidFill>
              </a:rPr>
              <a:t>assist  </a:t>
            </a:r>
            <a:r>
              <a:rPr sz="2600" dirty="0">
                <a:solidFill>
                  <a:srgbClr val="0F243E"/>
                </a:solidFill>
              </a:rPr>
              <a:t>&amp; </a:t>
            </a:r>
            <a:r>
              <a:rPr sz="2600" spc="-5" dirty="0">
                <a:solidFill>
                  <a:srgbClr val="0F243E"/>
                </a:solidFill>
              </a:rPr>
              <a:t>develop industries </a:t>
            </a:r>
            <a:r>
              <a:rPr sz="2600" dirty="0">
                <a:solidFill>
                  <a:srgbClr val="0F243E"/>
                </a:solidFill>
              </a:rPr>
              <a:t>in </a:t>
            </a:r>
            <a:r>
              <a:rPr sz="2600" spc="-5" dirty="0">
                <a:solidFill>
                  <a:srgbClr val="0F243E"/>
                </a:solidFill>
              </a:rPr>
              <a:t>the </a:t>
            </a:r>
            <a:r>
              <a:rPr sz="2600" dirty="0">
                <a:solidFill>
                  <a:srgbClr val="0F243E"/>
                </a:solidFill>
              </a:rPr>
              <a:t>National </a:t>
            </a:r>
            <a:r>
              <a:rPr sz="2600" spc="-5" dirty="0">
                <a:solidFill>
                  <a:srgbClr val="0F243E"/>
                </a:solidFill>
              </a:rPr>
              <a:t>Interest  has </a:t>
            </a:r>
            <a:r>
              <a:rPr sz="2600" dirty="0">
                <a:solidFill>
                  <a:srgbClr val="0F243E"/>
                </a:solidFill>
              </a:rPr>
              <a:t>taken </a:t>
            </a:r>
            <a:r>
              <a:rPr sz="2600" spc="-5" dirty="0">
                <a:solidFill>
                  <a:srgbClr val="0F243E"/>
                </a:solidFill>
              </a:rPr>
              <a:t>the following </a:t>
            </a:r>
            <a:r>
              <a:rPr sz="2600" spc="-10" dirty="0">
                <a:solidFill>
                  <a:srgbClr val="0F243E"/>
                </a:solidFill>
              </a:rPr>
              <a:t>Three </a:t>
            </a:r>
            <a:r>
              <a:rPr sz="2600" spc="-5" dirty="0">
                <a:solidFill>
                  <a:srgbClr val="0F243E"/>
                </a:solidFill>
              </a:rPr>
              <a:t>Important  Resolutions </a:t>
            </a:r>
            <a:r>
              <a:rPr sz="2600" dirty="0">
                <a:solidFill>
                  <a:srgbClr val="0F243E"/>
                </a:solidFill>
              </a:rPr>
              <a:t>in </a:t>
            </a:r>
            <a:r>
              <a:rPr sz="2600" spc="-5" dirty="0">
                <a:solidFill>
                  <a:srgbClr val="0F243E"/>
                </a:solidFill>
              </a:rPr>
              <a:t>the Industrial Resolutions</a:t>
            </a:r>
            <a:r>
              <a:rPr sz="2600" spc="-114" dirty="0">
                <a:solidFill>
                  <a:srgbClr val="0F243E"/>
                </a:solidFill>
              </a:rPr>
              <a:t> </a:t>
            </a:r>
            <a:r>
              <a:rPr sz="2600" dirty="0">
                <a:solidFill>
                  <a:srgbClr val="0F243E"/>
                </a:solidFill>
              </a:rPr>
              <a:t>:</a:t>
            </a:r>
            <a:endParaRPr sz="2600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304800" y="2053847"/>
            <a:ext cx="8644127" cy="39619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200" marR="5080" indent="-572135" algn="just">
              <a:lnSpc>
                <a:spcPct val="100000"/>
              </a:lnSpc>
              <a:spcBef>
                <a:spcPts val="95"/>
              </a:spcBef>
              <a:buClr>
                <a:srgbClr val="4F81BC"/>
              </a:buClr>
              <a:buSzPct val="68000"/>
              <a:buAutoNum type="romanLcPeriod"/>
              <a:tabLst>
                <a:tab pos="584200" algn="l"/>
                <a:tab pos="584835" algn="l"/>
              </a:tabLst>
            </a:pPr>
            <a:r>
              <a:rPr sz="2500" b="1" spc="-10" dirty="0">
                <a:solidFill>
                  <a:srgbClr val="0F243E"/>
                </a:solidFill>
                <a:latin typeface="Bookman Old Style"/>
                <a:cs typeface="Bookman Old Style"/>
              </a:rPr>
              <a:t>To </a:t>
            </a:r>
            <a:r>
              <a:rPr sz="2500" b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maintain a </a:t>
            </a:r>
            <a:r>
              <a:rPr sz="2500" b="1" spc="-10" dirty="0">
                <a:solidFill>
                  <a:srgbClr val="0F243E"/>
                </a:solidFill>
                <a:latin typeface="Bookman Old Style"/>
                <a:cs typeface="Bookman Old Style"/>
              </a:rPr>
              <a:t>proper distribution </a:t>
            </a:r>
            <a:r>
              <a:rPr sz="2500" b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of </a:t>
            </a:r>
            <a:r>
              <a:rPr sz="2500" b="1" spc="-10" dirty="0">
                <a:solidFill>
                  <a:srgbClr val="0F243E"/>
                </a:solidFill>
                <a:latin typeface="Bookman Old Style"/>
                <a:cs typeface="Bookman Old Style"/>
              </a:rPr>
              <a:t>economic  power between Private </a:t>
            </a:r>
            <a:r>
              <a:rPr sz="2500" b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&amp; </a:t>
            </a:r>
            <a:r>
              <a:rPr sz="2500" b="1" spc="-10" dirty="0">
                <a:solidFill>
                  <a:srgbClr val="0F243E"/>
                </a:solidFill>
                <a:latin typeface="Bookman Old Style"/>
                <a:cs typeface="Bookman Old Style"/>
              </a:rPr>
              <a:t>Public</a:t>
            </a:r>
            <a:r>
              <a:rPr sz="2500" b="1" spc="95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500" b="1" spc="-10" dirty="0">
                <a:solidFill>
                  <a:srgbClr val="0F243E"/>
                </a:solidFill>
                <a:latin typeface="Bookman Old Style"/>
                <a:cs typeface="Bookman Old Style"/>
              </a:rPr>
              <a:t>Sector.</a:t>
            </a:r>
            <a:endParaRPr sz="2500" b="1" dirty="0">
              <a:latin typeface="Bookman Old Style"/>
              <a:cs typeface="Bookman Old Style"/>
            </a:endParaRPr>
          </a:p>
          <a:p>
            <a:pPr marL="584200" marR="64769" indent="-572135" algn="just">
              <a:lnSpc>
                <a:spcPct val="100000"/>
              </a:lnSpc>
              <a:spcBef>
                <a:spcPts val="400"/>
              </a:spcBef>
              <a:buClr>
                <a:srgbClr val="4F81BC"/>
              </a:buClr>
              <a:buSzPct val="68000"/>
              <a:buAutoNum type="romanLcPeriod"/>
              <a:tabLst>
                <a:tab pos="584200" algn="l"/>
                <a:tab pos="584835" algn="l"/>
              </a:tabLst>
            </a:pPr>
            <a:r>
              <a:rPr sz="2500" b="1" spc="-10" dirty="0">
                <a:solidFill>
                  <a:srgbClr val="0F243E"/>
                </a:solidFill>
                <a:latin typeface="Bookman Old Style"/>
                <a:cs typeface="Bookman Old Style"/>
              </a:rPr>
              <a:t>To encourage </a:t>
            </a:r>
            <a:r>
              <a:rPr sz="2500" b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Rapid Industrialization </a:t>
            </a:r>
            <a:r>
              <a:rPr sz="2500" b="1" spc="-10" dirty="0">
                <a:solidFill>
                  <a:srgbClr val="0F243E"/>
                </a:solidFill>
                <a:latin typeface="Bookman Old Style"/>
                <a:cs typeface="Bookman Old Style"/>
              </a:rPr>
              <a:t>by  </a:t>
            </a:r>
            <a:r>
              <a:rPr sz="2500" b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moving the </a:t>
            </a:r>
            <a:r>
              <a:rPr sz="2500" b="1" spc="-10" dirty="0">
                <a:solidFill>
                  <a:srgbClr val="0F243E"/>
                </a:solidFill>
                <a:latin typeface="Bookman Old Style"/>
                <a:cs typeface="Bookman Old Style"/>
              </a:rPr>
              <a:t>concept </a:t>
            </a:r>
            <a:r>
              <a:rPr sz="2500" b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of </a:t>
            </a:r>
            <a:r>
              <a:rPr sz="2500" b="1" spc="-10" dirty="0">
                <a:solidFill>
                  <a:srgbClr val="0F243E"/>
                </a:solidFill>
                <a:latin typeface="Bookman Old Style"/>
                <a:cs typeface="Bookman Old Style"/>
              </a:rPr>
              <a:t>Entrepreneurship </a:t>
            </a:r>
            <a:r>
              <a:rPr sz="2500" b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from  </a:t>
            </a:r>
            <a:r>
              <a:rPr sz="2500" b="1" spc="-10" dirty="0">
                <a:solidFill>
                  <a:srgbClr val="0F243E"/>
                </a:solidFill>
                <a:latin typeface="Bookman Old Style"/>
                <a:cs typeface="Bookman Old Style"/>
              </a:rPr>
              <a:t>existing </a:t>
            </a:r>
            <a:r>
              <a:rPr sz="2500" b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centers to </a:t>
            </a:r>
            <a:r>
              <a:rPr sz="2500" b="1" spc="-10" dirty="0">
                <a:solidFill>
                  <a:srgbClr val="0F243E"/>
                </a:solidFill>
                <a:latin typeface="Bookman Old Style"/>
                <a:cs typeface="Bookman Old Style"/>
              </a:rPr>
              <a:t>other </a:t>
            </a:r>
            <a:r>
              <a:rPr sz="2500" b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cities, towns &amp; rural  </a:t>
            </a:r>
            <a:r>
              <a:rPr sz="2500" b="1" spc="-5" dirty="0" smtClean="0">
                <a:solidFill>
                  <a:srgbClr val="0F243E"/>
                </a:solidFill>
                <a:latin typeface="Bookman Old Style"/>
                <a:cs typeface="Bookman Old Style"/>
              </a:rPr>
              <a:t>areas.</a:t>
            </a:r>
            <a:endParaRPr lang="en-IN" sz="2500" b="1" spc="-5" dirty="0" smtClean="0">
              <a:solidFill>
                <a:srgbClr val="0F243E"/>
              </a:solidFill>
              <a:latin typeface="Bookman Old Style"/>
              <a:cs typeface="Bookman Old Style"/>
            </a:endParaRPr>
          </a:p>
          <a:p>
            <a:pPr marL="584200" marR="64769" indent="-572135" algn="just">
              <a:lnSpc>
                <a:spcPct val="100000"/>
              </a:lnSpc>
              <a:spcBef>
                <a:spcPts val="400"/>
              </a:spcBef>
              <a:buClr>
                <a:srgbClr val="4F81BC"/>
              </a:buClr>
              <a:buSzPct val="68000"/>
              <a:buAutoNum type="romanLcPeriod"/>
              <a:tabLst>
                <a:tab pos="584200" algn="l"/>
                <a:tab pos="584835" algn="l"/>
              </a:tabLst>
            </a:pPr>
            <a:r>
              <a:rPr lang="en-IN" sz="2500" b="1" spc="-10" dirty="0">
                <a:solidFill>
                  <a:srgbClr val="0F243E"/>
                </a:solidFill>
                <a:latin typeface="Bookman Old Style"/>
                <a:cs typeface="Bookman Old Style"/>
              </a:rPr>
              <a:t>To disseminate </a:t>
            </a:r>
            <a:r>
              <a:rPr lang="en-IN" sz="2500" b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the Entrepreneurship </a:t>
            </a:r>
            <a:r>
              <a:rPr lang="en-IN" sz="2500" b="1" spc="-10" dirty="0">
                <a:solidFill>
                  <a:srgbClr val="0F243E"/>
                </a:solidFill>
                <a:latin typeface="Bookman Old Style"/>
                <a:cs typeface="Bookman Old Style"/>
              </a:rPr>
              <a:t>acumen  </a:t>
            </a:r>
            <a:r>
              <a:rPr lang="en-IN" sz="2500" b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concentrated in a few </a:t>
            </a:r>
            <a:r>
              <a:rPr lang="en-IN" sz="2500" b="1" spc="-10" dirty="0">
                <a:solidFill>
                  <a:srgbClr val="0F243E"/>
                </a:solidFill>
                <a:latin typeface="Bookman Old Style"/>
                <a:cs typeface="Bookman Old Style"/>
              </a:rPr>
              <a:t>dominant communities  </a:t>
            </a:r>
            <a:r>
              <a:rPr lang="en-IN" sz="2500" b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to a large number of Industrially Potential  </a:t>
            </a:r>
            <a:r>
              <a:rPr lang="en-IN" sz="2500" b="1" spc="-10" dirty="0">
                <a:solidFill>
                  <a:srgbClr val="0F243E"/>
                </a:solidFill>
                <a:latin typeface="Bookman Old Style"/>
                <a:cs typeface="Bookman Old Style"/>
              </a:rPr>
              <a:t>People </a:t>
            </a:r>
            <a:r>
              <a:rPr lang="en-IN" sz="2500" b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of varied </a:t>
            </a:r>
            <a:r>
              <a:rPr lang="en-IN" sz="2500" b="1" spc="-10" dirty="0">
                <a:solidFill>
                  <a:srgbClr val="0F243E"/>
                </a:solidFill>
                <a:latin typeface="Bookman Old Style"/>
                <a:cs typeface="Bookman Old Style"/>
              </a:rPr>
              <a:t>Social</a:t>
            </a:r>
            <a:r>
              <a:rPr lang="en-IN" sz="2500" b="1" spc="30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lang="en-IN" sz="2500" b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Background.</a:t>
            </a:r>
            <a:endParaRPr lang="en-IN" sz="2500" b="1" dirty="0">
              <a:latin typeface="Bookman Old Style"/>
              <a:cs typeface="Bookman Old Style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en-IN" spc="-5" smtClean="0"/>
              <a:t>38</a:t>
            </a:fld>
            <a:endParaRPr lang="en-IN" spc="-5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108764"/>
            <a:ext cx="8735568" cy="61786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2905" marR="132715" indent="-256540" algn="just">
              <a:lnSpc>
                <a:spcPct val="100000"/>
              </a:lnSpc>
              <a:spcBef>
                <a:spcPts val="100"/>
              </a:spcBef>
            </a:pPr>
            <a:r>
              <a:rPr sz="16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600" spc="15" dirty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sz="2400" b="0" spc="-10" dirty="0">
                <a:solidFill>
                  <a:srgbClr val="0F243E"/>
                </a:solidFill>
                <a:latin typeface="Bookman Old Style"/>
                <a:cs typeface="Bookman Old Style"/>
              </a:rPr>
              <a:t>To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achieve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these Objectives the Govt </a:t>
            </a:r>
            <a:r>
              <a:rPr sz="2400" b="0" spc="-10" dirty="0">
                <a:solidFill>
                  <a:srgbClr val="0F243E"/>
                </a:solidFill>
                <a:latin typeface="Bookman Old Style"/>
                <a:cs typeface="Bookman Old Style"/>
              </a:rPr>
              <a:t>accorded 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emphasis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on the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Development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of Small Scale 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Industries in the</a:t>
            </a:r>
            <a:r>
              <a:rPr sz="2400" b="0" spc="-10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Country.</a:t>
            </a:r>
            <a:endParaRPr sz="2400" dirty="0">
              <a:latin typeface="Bookman Old Style"/>
              <a:cs typeface="Bookman Old Style"/>
            </a:endParaRPr>
          </a:p>
          <a:p>
            <a:pPr marL="382905" marR="130810" indent="-256540" algn="just">
              <a:lnSpc>
                <a:spcPct val="100000"/>
              </a:lnSpc>
              <a:spcBef>
                <a:spcPts val="395"/>
              </a:spcBef>
            </a:pPr>
            <a:r>
              <a:rPr sz="16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600" spc="15" dirty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Since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the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3</a:t>
            </a:r>
            <a:r>
              <a:rPr sz="2400" b="0" spc="-7" baseline="24305" dirty="0">
                <a:solidFill>
                  <a:srgbClr val="0F243E"/>
                </a:solidFill>
                <a:latin typeface="Bookman Old Style"/>
                <a:cs typeface="Bookman Old Style"/>
              </a:rPr>
              <a:t>rd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Five Year Plan,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the Govt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announced 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various Incentives &amp; Concessions in the form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of  </a:t>
            </a:r>
            <a:endParaRPr lang="en-IN" sz="2400" b="0" spc="-5" dirty="0" smtClean="0">
              <a:solidFill>
                <a:srgbClr val="0F243E"/>
              </a:solidFill>
              <a:latin typeface="Bookman Old Style"/>
              <a:cs typeface="Bookman Old Style"/>
            </a:endParaRPr>
          </a:p>
          <a:p>
            <a:pPr marL="469265" marR="130810" indent="-342900" algn="just">
              <a:lnSpc>
                <a:spcPct val="100000"/>
              </a:lnSpc>
              <a:spcBef>
                <a:spcPts val="395"/>
              </a:spcBef>
              <a:buFont typeface="Wingdings" panose="05000000000000000000" pitchFamily="2" charset="2"/>
              <a:buChar char="ü"/>
            </a:pPr>
            <a:r>
              <a:rPr sz="2400" b="1" spc="-5" dirty="0" smtClean="0">
                <a:solidFill>
                  <a:srgbClr val="FF0000"/>
                </a:solidFill>
                <a:latin typeface="Bookman Old Style"/>
                <a:cs typeface="Bookman Old Style"/>
              </a:rPr>
              <a:t>Capital</a:t>
            </a:r>
            <a:r>
              <a:rPr lang="en-IN" sz="2400" b="1" spc="-5" dirty="0" smtClean="0">
                <a:solidFill>
                  <a:srgbClr val="FF0000"/>
                </a:solidFill>
                <a:latin typeface="Bookman Old Style"/>
                <a:cs typeface="Bookman Old Style"/>
              </a:rPr>
              <a:t>, </a:t>
            </a:r>
            <a:r>
              <a:rPr sz="2400" b="1" spc="-5" dirty="0" smtClean="0">
                <a:solidFill>
                  <a:srgbClr val="FF0000"/>
                </a:solidFill>
                <a:latin typeface="Bookman Old Style"/>
                <a:cs typeface="Bookman Old Style"/>
              </a:rPr>
              <a:t>Technical </a:t>
            </a:r>
            <a:r>
              <a:rPr sz="2400" b="1" spc="-5" dirty="0">
                <a:solidFill>
                  <a:srgbClr val="FF0000"/>
                </a:solidFill>
                <a:latin typeface="Bookman Old Style"/>
                <a:cs typeface="Bookman Old Style"/>
              </a:rPr>
              <a:t>Know How, </a:t>
            </a:r>
            <a:endParaRPr lang="en-IN" sz="2400" b="1" spc="-5" dirty="0" smtClean="0">
              <a:solidFill>
                <a:srgbClr val="FF0000"/>
              </a:solidFill>
              <a:latin typeface="Bookman Old Style"/>
              <a:cs typeface="Bookman Old Style"/>
            </a:endParaRPr>
          </a:p>
          <a:p>
            <a:pPr marL="469265" marR="130810" indent="-342900" algn="just">
              <a:lnSpc>
                <a:spcPct val="100000"/>
              </a:lnSpc>
              <a:spcBef>
                <a:spcPts val="395"/>
              </a:spcBef>
              <a:buFont typeface="Wingdings" panose="05000000000000000000" pitchFamily="2" charset="2"/>
              <a:buChar char="ü"/>
            </a:pPr>
            <a:r>
              <a:rPr sz="2400" b="1" spc="-5" dirty="0" smtClean="0">
                <a:solidFill>
                  <a:srgbClr val="FF0000"/>
                </a:solidFill>
                <a:latin typeface="Bookman Old Style"/>
                <a:cs typeface="Bookman Old Style"/>
              </a:rPr>
              <a:t>Reservation </a:t>
            </a:r>
            <a:r>
              <a:rPr sz="2400" b="1" spc="-5" dirty="0">
                <a:solidFill>
                  <a:srgbClr val="FF0000"/>
                </a:solidFill>
                <a:latin typeface="Bookman Old Style"/>
                <a:cs typeface="Bookman Old Style"/>
              </a:rPr>
              <a:t>of  </a:t>
            </a:r>
            <a:r>
              <a:rPr sz="2400" b="1" dirty="0">
                <a:solidFill>
                  <a:srgbClr val="FF0000"/>
                </a:solidFill>
                <a:latin typeface="Bookman Old Style"/>
                <a:cs typeface="Bookman Old Style"/>
              </a:rPr>
              <a:t>Certain </a:t>
            </a:r>
            <a:r>
              <a:rPr sz="2400" b="1" spc="-5" dirty="0">
                <a:solidFill>
                  <a:srgbClr val="FF0000"/>
                </a:solidFill>
                <a:latin typeface="Bookman Old Style"/>
                <a:cs typeface="Bookman Old Style"/>
              </a:rPr>
              <a:t>Items </a:t>
            </a:r>
            <a:r>
              <a:rPr sz="2400" b="1" dirty="0">
                <a:solidFill>
                  <a:srgbClr val="FF0000"/>
                </a:solidFill>
                <a:latin typeface="Bookman Old Style"/>
                <a:cs typeface="Bookman Old Style"/>
              </a:rPr>
              <a:t>for </a:t>
            </a:r>
            <a:r>
              <a:rPr sz="2400" b="1" spc="-5" dirty="0">
                <a:solidFill>
                  <a:srgbClr val="FF0000"/>
                </a:solidFill>
                <a:latin typeface="Bookman Old Style"/>
                <a:cs typeface="Bookman Old Style"/>
              </a:rPr>
              <a:t>Exclusive </a:t>
            </a:r>
            <a:r>
              <a:rPr sz="2400" b="1" dirty="0">
                <a:solidFill>
                  <a:srgbClr val="FF0000"/>
                </a:solidFill>
                <a:latin typeface="Bookman Old Style"/>
                <a:cs typeface="Bookman Old Style"/>
              </a:rPr>
              <a:t>Manufacture in </a:t>
            </a:r>
            <a:r>
              <a:rPr sz="2400" b="1" spc="-5" dirty="0">
                <a:solidFill>
                  <a:srgbClr val="FF0000"/>
                </a:solidFill>
                <a:latin typeface="Bookman Old Style"/>
                <a:cs typeface="Bookman Old Style"/>
              </a:rPr>
              <a:t>Small  Scale </a:t>
            </a:r>
            <a:r>
              <a:rPr sz="2400" b="1" dirty="0">
                <a:solidFill>
                  <a:srgbClr val="FF0000"/>
                </a:solidFill>
                <a:latin typeface="Bookman Old Style"/>
                <a:cs typeface="Bookman Old Style"/>
              </a:rPr>
              <a:t>Sector </a:t>
            </a:r>
            <a:r>
              <a:rPr sz="2400" b="1" spc="-10" dirty="0">
                <a:solidFill>
                  <a:srgbClr val="FF0000"/>
                </a:solidFill>
                <a:latin typeface="Bookman Old Style"/>
                <a:cs typeface="Bookman Old Style"/>
              </a:rPr>
              <a:t>Tax </a:t>
            </a:r>
            <a:r>
              <a:rPr sz="2400" b="1" dirty="0">
                <a:solidFill>
                  <a:srgbClr val="FF0000"/>
                </a:solidFill>
                <a:latin typeface="Bookman Old Style"/>
                <a:cs typeface="Bookman Old Style"/>
              </a:rPr>
              <a:t>Concessions, </a:t>
            </a:r>
            <a:endParaRPr lang="en-IN" sz="2400" b="1" dirty="0" smtClean="0">
              <a:solidFill>
                <a:srgbClr val="FF0000"/>
              </a:solidFill>
              <a:latin typeface="Bookman Old Style"/>
              <a:cs typeface="Bookman Old Style"/>
            </a:endParaRPr>
          </a:p>
          <a:p>
            <a:pPr marL="469265" marR="130810" indent="-342900" algn="just">
              <a:lnSpc>
                <a:spcPct val="100000"/>
              </a:lnSpc>
              <a:spcBef>
                <a:spcPts val="395"/>
              </a:spcBef>
              <a:buFont typeface="Wingdings" panose="05000000000000000000" pitchFamily="2" charset="2"/>
              <a:buChar char="ü"/>
            </a:pPr>
            <a:r>
              <a:rPr sz="2400" b="1" spc="-5" dirty="0" smtClean="0">
                <a:solidFill>
                  <a:srgbClr val="FF0000"/>
                </a:solidFill>
                <a:latin typeface="Bookman Old Style"/>
                <a:cs typeface="Bookman Old Style"/>
              </a:rPr>
              <a:t>Provision </a:t>
            </a:r>
            <a:r>
              <a:rPr sz="2400" b="1" spc="-5" dirty="0">
                <a:solidFill>
                  <a:srgbClr val="FF0000"/>
                </a:solidFill>
                <a:latin typeface="Bookman Old Style"/>
                <a:cs typeface="Bookman Old Style"/>
              </a:rPr>
              <a:t>of  Infrastructural Facilities </a:t>
            </a:r>
            <a:r>
              <a:rPr sz="2400" b="1" dirty="0">
                <a:solidFill>
                  <a:srgbClr val="FF0000"/>
                </a:solidFill>
                <a:latin typeface="Bookman Old Style"/>
                <a:cs typeface="Bookman Old Style"/>
              </a:rPr>
              <a:t>like </a:t>
            </a:r>
            <a:r>
              <a:rPr sz="2400" b="1" spc="-5" dirty="0">
                <a:solidFill>
                  <a:srgbClr val="FF0000"/>
                </a:solidFill>
                <a:latin typeface="Bookman Old Style"/>
                <a:cs typeface="Bookman Old Style"/>
              </a:rPr>
              <a:t>Developed Land,  Sheds, Roads, Communication etc for Promotion  of Enterprises </a:t>
            </a:r>
            <a:r>
              <a:rPr sz="2400" b="1" dirty="0">
                <a:solidFill>
                  <a:srgbClr val="FF0000"/>
                </a:solidFill>
                <a:latin typeface="Bookman Old Style"/>
                <a:cs typeface="Bookman Old Style"/>
              </a:rPr>
              <a:t>in the Country</a:t>
            </a:r>
            <a:r>
              <a:rPr sz="2400" b="1" spc="-20" dirty="0">
                <a:solidFill>
                  <a:srgbClr val="FF0000"/>
                </a:solidFill>
                <a:latin typeface="Bookman Old Style"/>
                <a:cs typeface="Bookman Old Style"/>
              </a:rPr>
              <a:t> </a:t>
            </a:r>
            <a:r>
              <a:rPr sz="2400" b="1" dirty="0">
                <a:solidFill>
                  <a:srgbClr val="FF0000"/>
                </a:solidFill>
                <a:latin typeface="Bookman Old Style"/>
                <a:cs typeface="Bookman Old Style"/>
              </a:rPr>
              <a:t>etc.</a:t>
            </a:r>
          </a:p>
          <a:p>
            <a:pPr marL="382905" marR="132715" indent="-256540" algn="just">
              <a:lnSpc>
                <a:spcPct val="100000"/>
              </a:lnSpc>
              <a:spcBef>
                <a:spcPts val="405"/>
              </a:spcBef>
            </a:pPr>
            <a:r>
              <a:rPr sz="16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600" spc="15" dirty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Bookman Old Style"/>
                <a:cs typeface="Bookman Old Style"/>
              </a:rPr>
              <a:t>This has helped </a:t>
            </a:r>
            <a:r>
              <a:rPr sz="2400" b="1" dirty="0">
                <a:solidFill>
                  <a:srgbClr val="FF0000"/>
                </a:solidFill>
                <a:latin typeface="Bookman Old Style"/>
                <a:cs typeface="Bookman Old Style"/>
              </a:rPr>
              <a:t>in </a:t>
            </a:r>
            <a:r>
              <a:rPr sz="2400" b="1" spc="-5" dirty="0">
                <a:solidFill>
                  <a:srgbClr val="FF0000"/>
                </a:solidFill>
                <a:latin typeface="Bookman Old Style"/>
                <a:cs typeface="Bookman Old Style"/>
              </a:rPr>
              <a:t>Speedy Economic Development  </a:t>
            </a:r>
            <a:r>
              <a:rPr sz="2400" b="1" dirty="0">
                <a:solidFill>
                  <a:srgbClr val="FF0000"/>
                </a:solidFill>
                <a:latin typeface="Bookman Old Style"/>
                <a:cs typeface="Bookman Old Style"/>
              </a:rPr>
              <a:t>in </a:t>
            </a:r>
            <a:r>
              <a:rPr sz="2400" b="1" spc="-5" dirty="0">
                <a:solidFill>
                  <a:srgbClr val="FF0000"/>
                </a:solidFill>
                <a:latin typeface="Bookman Old Style"/>
                <a:cs typeface="Bookman Old Style"/>
              </a:rPr>
              <a:t>all </a:t>
            </a:r>
            <a:r>
              <a:rPr sz="2400" b="1" dirty="0">
                <a:solidFill>
                  <a:srgbClr val="FF0000"/>
                </a:solidFill>
                <a:latin typeface="Bookman Old Style"/>
                <a:cs typeface="Bookman Old Style"/>
              </a:rPr>
              <a:t>the </a:t>
            </a:r>
            <a:r>
              <a:rPr sz="2400" b="1" spc="-5" dirty="0">
                <a:solidFill>
                  <a:srgbClr val="FF0000"/>
                </a:solidFill>
                <a:latin typeface="Bookman Old Style"/>
                <a:cs typeface="Bookman Old Style"/>
              </a:rPr>
              <a:t>States </a:t>
            </a:r>
            <a:r>
              <a:rPr sz="2400" b="1" dirty="0">
                <a:solidFill>
                  <a:srgbClr val="FF0000"/>
                </a:solidFill>
                <a:latin typeface="Bookman Old Style"/>
                <a:cs typeface="Bookman Old Style"/>
              </a:rPr>
              <a:t>in the Country &amp; to a </a:t>
            </a:r>
            <a:r>
              <a:rPr sz="2400" b="1" spc="-5" dirty="0">
                <a:solidFill>
                  <a:srgbClr val="FF0000"/>
                </a:solidFill>
                <a:latin typeface="Bookman Old Style"/>
                <a:cs typeface="Bookman Old Style"/>
              </a:rPr>
              <a:t>great </a:t>
            </a:r>
            <a:r>
              <a:rPr sz="2400" b="1" dirty="0">
                <a:solidFill>
                  <a:srgbClr val="FF0000"/>
                </a:solidFill>
                <a:latin typeface="Bookman Old Style"/>
                <a:cs typeface="Bookman Old Style"/>
              </a:rPr>
              <a:t>extent  </a:t>
            </a:r>
            <a:r>
              <a:rPr sz="2400" b="1" spc="-5" dirty="0">
                <a:solidFill>
                  <a:srgbClr val="FF0000"/>
                </a:solidFill>
                <a:latin typeface="Bookman Old Style"/>
                <a:cs typeface="Bookman Old Style"/>
              </a:rPr>
              <a:t>has </a:t>
            </a:r>
            <a:r>
              <a:rPr sz="2400" b="1" dirty="0">
                <a:solidFill>
                  <a:srgbClr val="FF0000"/>
                </a:solidFill>
                <a:latin typeface="Bookman Old Style"/>
                <a:cs typeface="Bookman Old Style"/>
              </a:rPr>
              <a:t>minimized </a:t>
            </a:r>
            <a:r>
              <a:rPr sz="2400" b="1" spc="-5" dirty="0">
                <a:solidFill>
                  <a:srgbClr val="FF0000"/>
                </a:solidFill>
                <a:latin typeface="Bookman Old Style"/>
                <a:cs typeface="Bookman Old Style"/>
              </a:rPr>
              <a:t>regional</a:t>
            </a:r>
            <a:r>
              <a:rPr sz="2400" b="1" spc="-25" dirty="0">
                <a:solidFill>
                  <a:srgbClr val="FF0000"/>
                </a:solidFill>
                <a:latin typeface="Bookman Old Style"/>
                <a:cs typeface="Bookman Old Style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Bookman Old Style"/>
                <a:cs typeface="Bookman Old Style"/>
              </a:rPr>
              <a:t>imbalances.</a:t>
            </a:r>
            <a:endParaRPr sz="2400" b="1" dirty="0">
              <a:solidFill>
                <a:srgbClr val="FF0000"/>
              </a:solidFill>
              <a:latin typeface="Bookman Old Style"/>
              <a:cs typeface="Bookman Old Style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en-IN" spc="-5" smtClean="0"/>
              <a:t>39</a:t>
            </a:fld>
            <a:endParaRPr lang="en-IN" spc="-5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284328" y="663643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en-IN" spc="-5" smtClean="0"/>
              <a:t>4</a:t>
            </a:fld>
            <a:endParaRPr lang="en-IN" spc="-5" dirty="0"/>
          </a:p>
        </p:txBody>
      </p:sp>
      <p:sp>
        <p:nvSpPr>
          <p:cNvPr id="3" name="Rectangle 2"/>
          <p:cNvSpPr/>
          <p:nvPr/>
        </p:nvSpPr>
        <p:spPr>
          <a:xfrm>
            <a:off x="76200" y="762000"/>
            <a:ext cx="9067800" cy="4390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lang="en-IN" sz="3200" b="1" spc="15" dirty="0" smtClean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lang="en-IN" sz="3200" b="1" spc="-5" dirty="0" smtClean="0">
                <a:latin typeface="Bookman Old Style"/>
                <a:cs typeface="Bookman Old Style"/>
              </a:rPr>
              <a:t>Entrepreneur –an Emerging</a:t>
            </a:r>
            <a:r>
              <a:rPr lang="en-IN" sz="3200" b="1" spc="-20" dirty="0" smtClean="0">
                <a:latin typeface="Bookman Old Style"/>
                <a:cs typeface="Bookman Old Style"/>
              </a:rPr>
              <a:t> </a:t>
            </a:r>
            <a:r>
              <a:rPr lang="en-IN" sz="3200" b="1" dirty="0" smtClean="0">
                <a:latin typeface="Bookman Old Style"/>
                <a:cs typeface="Bookman Old Style"/>
              </a:rPr>
              <a:t>Class.</a:t>
            </a:r>
          </a:p>
          <a:p>
            <a:pPr marL="12700">
              <a:lnSpc>
                <a:spcPct val="100000"/>
              </a:lnSpc>
              <a:spcBef>
                <a:spcPts val="405"/>
              </a:spcBef>
              <a:tabLst>
                <a:tab pos="268605" algn="l"/>
              </a:tabLst>
            </a:pPr>
            <a:r>
              <a:rPr lang="en-IN" sz="3200" b="1" spc="15" dirty="0" smtClean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lang="en-IN" sz="3200" b="1" spc="15" dirty="0" smtClean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lang="en-IN" sz="3200" b="1" spc="-5" dirty="0" smtClean="0">
                <a:latin typeface="Bookman Old Style"/>
                <a:cs typeface="Bookman Old Style"/>
              </a:rPr>
              <a:t>Entrepreneurship </a:t>
            </a:r>
            <a:r>
              <a:rPr lang="en-IN" sz="3200" b="1" dirty="0" smtClean="0">
                <a:latin typeface="Bookman Old Style"/>
                <a:cs typeface="Bookman Old Style"/>
              </a:rPr>
              <a:t>in</a:t>
            </a:r>
            <a:r>
              <a:rPr lang="en-IN" sz="3200" b="1" spc="-20" dirty="0" smtClean="0">
                <a:latin typeface="Bookman Old Style"/>
                <a:cs typeface="Bookman Old Style"/>
              </a:rPr>
              <a:t> </a:t>
            </a:r>
            <a:r>
              <a:rPr lang="en-IN" sz="3200" b="1" dirty="0" smtClean="0">
                <a:latin typeface="Bookman Old Style"/>
                <a:cs typeface="Bookman Old Style"/>
              </a:rPr>
              <a:t>India</a:t>
            </a:r>
          </a:p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268605" algn="l"/>
              </a:tabLst>
            </a:pPr>
            <a:r>
              <a:rPr lang="en-IN" sz="3200" b="1" spc="15" dirty="0" smtClean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lang="en-IN" sz="3200" b="1" spc="15" dirty="0" smtClean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lang="en-IN" sz="3200" b="1" spc="-5" dirty="0" smtClean="0">
                <a:latin typeface="Bookman Old Style"/>
                <a:cs typeface="Bookman Old Style"/>
              </a:rPr>
              <a:t>Entrepreneurship </a:t>
            </a:r>
            <a:r>
              <a:rPr lang="en-IN" sz="3200" b="1" dirty="0" smtClean="0">
                <a:latin typeface="Bookman Old Style"/>
                <a:cs typeface="Bookman Old Style"/>
              </a:rPr>
              <a:t>– its Barriers.</a:t>
            </a: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lang="en-IN" sz="3200" b="1" spc="15" dirty="0" smtClean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lang="en-IN" sz="3200" b="1" spc="15" dirty="0" smtClean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lang="en-IN" sz="3200" b="1" dirty="0" smtClean="0">
                <a:latin typeface="Bookman Old Style"/>
                <a:cs typeface="Bookman Old Style"/>
              </a:rPr>
              <a:t>Identification </a:t>
            </a:r>
            <a:r>
              <a:rPr lang="en-IN" sz="3200" b="1" spc="-5" dirty="0" smtClean="0">
                <a:latin typeface="Bookman Old Style"/>
                <a:cs typeface="Bookman Old Style"/>
              </a:rPr>
              <a:t>of </a:t>
            </a:r>
            <a:r>
              <a:rPr lang="en-IN" sz="3200" b="1" dirty="0" smtClean="0">
                <a:latin typeface="Bookman Old Style"/>
                <a:cs typeface="Bookman Old Style"/>
              </a:rPr>
              <a:t>Business</a:t>
            </a:r>
            <a:r>
              <a:rPr lang="en-IN" sz="3200" b="1" spc="-5" dirty="0" smtClean="0">
                <a:latin typeface="Bookman Old Style"/>
                <a:cs typeface="Bookman Old Style"/>
              </a:rPr>
              <a:t> </a:t>
            </a:r>
            <a:r>
              <a:rPr lang="en-IN" sz="3200" b="1" dirty="0" smtClean="0">
                <a:latin typeface="Bookman Old Style"/>
                <a:cs typeface="Bookman Old Style"/>
              </a:rPr>
              <a:t>Opportunities</a:t>
            </a:r>
          </a:p>
          <a:p>
            <a:pPr marL="12700">
              <a:lnSpc>
                <a:spcPct val="100000"/>
              </a:lnSpc>
              <a:spcBef>
                <a:spcPts val="409"/>
              </a:spcBef>
              <a:tabLst>
                <a:tab pos="268605" algn="l"/>
              </a:tabLst>
            </a:pPr>
            <a:r>
              <a:rPr lang="en-IN" sz="3200" b="1" spc="15" dirty="0" smtClean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lang="en-IN" sz="3200" b="1" spc="15" dirty="0" smtClean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lang="en-IN" sz="3200" b="1" dirty="0" smtClean="0">
                <a:latin typeface="Bookman Old Style"/>
                <a:cs typeface="Bookman Old Style"/>
              </a:rPr>
              <a:t>Market </a:t>
            </a:r>
            <a:r>
              <a:rPr lang="en-IN" sz="3200" b="1" spc="-5" dirty="0" smtClean="0">
                <a:latin typeface="Bookman Old Style"/>
                <a:cs typeface="Bookman Old Style"/>
              </a:rPr>
              <a:t>Feasibility</a:t>
            </a:r>
            <a:r>
              <a:rPr lang="en-IN" sz="3200" b="1" spc="-10" dirty="0" smtClean="0">
                <a:latin typeface="Bookman Old Style"/>
                <a:cs typeface="Bookman Old Style"/>
              </a:rPr>
              <a:t> </a:t>
            </a:r>
            <a:r>
              <a:rPr lang="en-IN" sz="3200" b="1" spc="-5" dirty="0" smtClean="0">
                <a:latin typeface="Bookman Old Style"/>
                <a:cs typeface="Bookman Old Style"/>
              </a:rPr>
              <a:t>Study</a:t>
            </a:r>
            <a:endParaRPr lang="en-IN" sz="3200" b="1" dirty="0" smtClean="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lang="en-IN" sz="3200" b="1" spc="15" dirty="0" smtClean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lang="en-IN" sz="3200" b="1" spc="15" dirty="0" smtClean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lang="en-IN" sz="3200" b="1" spc="-10" dirty="0" smtClean="0">
                <a:latin typeface="Bookman Old Style"/>
                <a:cs typeface="Bookman Old Style"/>
              </a:rPr>
              <a:t>Technical </a:t>
            </a:r>
            <a:r>
              <a:rPr lang="en-IN" sz="3200" b="1" spc="-5" dirty="0" smtClean="0">
                <a:latin typeface="Bookman Old Style"/>
                <a:cs typeface="Bookman Old Style"/>
              </a:rPr>
              <a:t>Feasibility</a:t>
            </a:r>
            <a:r>
              <a:rPr lang="en-IN" sz="3200" b="1" spc="30" dirty="0" smtClean="0">
                <a:latin typeface="Bookman Old Style"/>
                <a:cs typeface="Bookman Old Style"/>
              </a:rPr>
              <a:t> </a:t>
            </a:r>
            <a:r>
              <a:rPr lang="en-IN" sz="3200" b="1" spc="-5" dirty="0" smtClean="0">
                <a:latin typeface="Bookman Old Style"/>
                <a:cs typeface="Bookman Old Style"/>
              </a:rPr>
              <a:t>Study</a:t>
            </a:r>
            <a:endParaRPr lang="en-IN" sz="3200" b="1" dirty="0" smtClean="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268605" algn="l"/>
              </a:tabLst>
            </a:pPr>
            <a:r>
              <a:rPr lang="en-IN" sz="3200" b="1" spc="15" dirty="0" smtClean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lang="en-IN" sz="3200" b="1" spc="15" dirty="0" smtClean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lang="en-IN" sz="3200" b="1" spc="-5" dirty="0" smtClean="0">
                <a:latin typeface="Bookman Old Style"/>
                <a:cs typeface="Bookman Old Style"/>
              </a:rPr>
              <a:t>Financial Feasibility</a:t>
            </a:r>
            <a:r>
              <a:rPr lang="en-IN" sz="3200" b="1" spc="10" dirty="0" smtClean="0">
                <a:latin typeface="Bookman Old Style"/>
                <a:cs typeface="Bookman Old Style"/>
              </a:rPr>
              <a:t> </a:t>
            </a:r>
            <a:r>
              <a:rPr lang="en-IN" sz="3200" b="1" spc="-5" dirty="0" smtClean="0">
                <a:latin typeface="Bookman Old Style"/>
                <a:cs typeface="Bookman Old Style"/>
              </a:rPr>
              <a:t>Study</a:t>
            </a:r>
            <a:endParaRPr lang="en-IN" sz="3200" b="1" dirty="0" smtClean="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  <a:tabLst>
                <a:tab pos="268605" algn="l"/>
              </a:tabLst>
            </a:pPr>
            <a:r>
              <a:rPr lang="en-IN" sz="3200" b="1" spc="15" dirty="0" smtClean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lang="en-IN" sz="3200" b="1" spc="15" dirty="0" smtClean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lang="en-IN" sz="3200" b="1" spc="-5" dirty="0" smtClean="0">
                <a:latin typeface="Bookman Old Style"/>
                <a:cs typeface="Bookman Old Style"/>
              </a:rPr>
              <a:t>Social Feasibility</a:t>
            </a:r>
            <a:r>
              <a:rPr lang="en-IN" sz="3200" b="1" spc="15" dirty="0" smtClean="0">
                <a:latin typeface="Bookman Old Style"/>
                <a:cs typeface="Bookman Old Style"/>
              </a:rPr>
              <a:t> </a:t>
            </a:r>
            <a:r>
              <a:rPr lang="en-IN" sz="3200" b="1" spc="-5" dirty="0" smtClean="0">
                <a:latin typeface="Bookman Old Style"/>
                <a:cs typeface="Bookman Old Style"/>
              </a:rPr>
              <a:t>Study.</a:t>
            </a:r>
            <a:endParaRPr lang="en-IN" sz="3200" b="1" dirty="0">
              <a:latin typeface="Bookman Old Style"/>
              <a:cs typeface="Bookman Old Style"/>
            </a:endParaRPr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46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89407"/>
            <a:ext cx="8948927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1748155" algn="l"/>
                <a:tab pos="3315335" algn="l"/>
                <a:tab pos="4979670" algn="l"/>
                <a:tab pos="6892925" algn="l"/>
              </a:tabLst>
            </a:pPr>
            <a:r>
              <a:rPr sz="1550" spc="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55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300" b="1" dirty="0">
                <a:solidFill>
                  <a:srgbClr val="FF0000"/>
                </a:solidFill>
                <a:latin typeface="Bookman Old Style"/>
                <a:cs typeface="Bookman Old Style"/>
              </a:rPr>
              <a:t>Nation</a:t>
            </a:r>
            <a:r>
              <a:rPr sz="2300" b="1" spc="-20" dirty="0">
                <a:solidFill>
                  <a:srgbClr val="FF0000"/>
                </a:solidFill>
                <a:latin typeface="Bookman Old Style"/>
                <a:cs typeface="Bookman Old Style"/>
              </a:rPr>
              <a:t>a</a:t>
            </a:r>
            <a:r>
              <a:rPr sz="2300" b="1" dirty="0">
                <a:solidFill>
                  <a:srgbClr val="FF0000"/>
                </a:solidFill>
                <a:latin typeface="Bookman Old Style"/>
                <a:cs typeface="Bookman Old Style"/>
              </a:rPr>
              <a:t>l	Comm</a:t>
            </a:r>
            <a:r>
              <a:rPr sz="2300" b="1" spc="-15" dirty="0">
                <a:solidFill>
                  <a:srgbClr val="FF0000"/>
                </a:solidFill>
                <a:latin typeface="Bookman Old Style"/>
                <a:cs typeface="Bookman Old Style"/>
              </a:rPr>
              <a:t>o</a:t>
            </a:r>
            <a:r>
              <a:rPr sz="2300" b="1" dirty="0">
                <a:solidFill>
                  <a:srgbClr val="FF0000"/>
                </a:solidFill>
                <a:latin typeface="Bookman Old Style"/>
                <a:cs typeface="Bookman Old Style"/>
              </a:rPr>
              <a:t>n	Mi</a:t>
            </a:r>
            <a:r>
              <a:rPr sz="2300" b="1" spc="-15" dirty="0">
                <a:solidFill>
                  <a:srgbClr val="FF0000"/>
                </a:solidFill>
                <a:latin typeface="Bookman Old Style"/>
                <a:cs typeface="Bookman Old Style"/>
              </a:rPr>
              <a:t>n</a:t>
            </a:r>
            <a:r>
              <a:rPr sz="2300" b="1" dirty="0">
                <a:solidFill>
                  <a:srgbClr val="FF0000"/>
                </a:solidFill>
                <a:latin typeface="Bookman Old Style"/>
                <a:cs typeface="Bookman Old Style"/>
              </a:rPr>
              <a:t>i</a:t>
            </a:r>
            <a:r>
              <a:rPr sz="2300" b="1" spc="-15" dirty="0">
                <a:solidFill>
                  <a:srgbClr val="FF0000"/>
                </a:solidFill>
                <a:latin typeface="Bookman Old Style"/>
                <a:cs typeface="Bookman Old Style"/>
              </a:rPr>
              <a:t>m</a:t>
            </a:r>
            <a:r>
              <a:rPr sz="2300" b="1" spc="-5" dirty="0">
                <a:solidFill>
                  <a:srgbClr val="FF0000"/>
                </a:solidFill>
                <a:latin typeface="Bookman Old Style"/>
                <a:cs typeface="Bookman Old Style"/>
              </a:rPr>
              <a:t>u</a:t>
            </a:r>
            <a:r>
              <a:rPr sz="2300" b="1" dirty="0">
                <a:solidFill>
                  <a:srgbClr val="FF0000"/>
                </a:solidFill>
                <a:latin typeface="Bookman Old Style"/>
                <a:cs typeface="Bookman Old Style"/>
              </a:rPr>
              <a:t>m	</a:t>
            </a:r>
            <a:r>
              <a:rPr sz="2300" b="1" spc="-5" dirty="0">
                <a:solidFill>
                  <a:srgbClr val="FF0000"/>
                </a:solidFill>
                <a:latin typeface="Bookman Old Style"/>
                <a:cs typeface="Bookman Old Style"/>
              </a:rPr>
              <a:t>Progra</a:t>
            </a:r>
            <a:r>
              <a:rPr sz="2300" b="1" spc="-15" dirty="0">
                <a:solidFill>
                  <a:srgbClr val="FF0000"/>
                </a:solidFill>
                <a:latin typeface="Bookman Old Style"/>
                <a:cs typeface="Bookman Old Style"/>
              </a:rPr>
              <a:t>m</a:t>
            </a:r>
            <a:r>
              <a:rPr sz="2300" b="1" dirty="0">
                <a:solidFill>
                  <a:srgbClr val="FF0000"/>
                </a:solidFill>
                <a:latin typeface="Bookman Old Style"/>
                <a:cs typeface="Bookman Old Style"/>
              </a:rPr>
              <a:t>me	(N</a:t>
            </a:r>
            <a:r>
              <a:rPr sz="2300" b="1" spc="-10" dirty="0">
                <a:solidFill>
                  <a:srgbClr val="FF0000"/>
                </a:solidFill>
                <a:latin typeface="Bookman Old Style"/>
                <a:cs typeface="Bookman Old Style"/>
              </a:rPr>
              <a:t>C</a:t>
            </a:r>
            <a:r>
              <a:rPr sz="2300" b="1" dirty="0">
                <a:solidFill>
                  <a:srgbClr val="FF0000"/>
                </a:solidFill>
                <a:latin typeface="Bookman Old Style"/>
                <a:cs typeface="Bookman Old Style"/>
              </a:rPr>
              <a:t>M</a:t>
            </a:r>
            <a:r>
              <a:rPr sz="2300" b="1" spc="-10" dirty="0">
                <a:solidFill>
                  <a:srgbClr val="FF0000"/>
                </a:solidFill>
                <a:latin typeface="Bookman Old Style"/>
                <a:cs typeface="Bookman Old Style"/>
              </a:rPr>
              <a:t>P</a:t>
            </a:r>
            <a:r>
              <a:rPr sz="2300" b="1" dirty="0">
                <a:solidFill>
                  <a:srgbClr val="FF0000"/>
                </a:solidFill>
                <a:latin typeface="Bookman Old Style"/>
                <a:cs typeface="Bookman Old Style"/>
              </a:rPr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400" y="674573"/>
            <a:ext cx="8458200" cy="7341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1560830" algn="l"/>
                <a:tab pos="2675255" algn="l"/>
                <a:tab pos="3726815" algn="l"/>
              </a:tabLst>
            </a:pPr>
            <a:r>
              <a:rPr lang="en-IN" sz="2300" b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D</a:t>
            </a:r>
            <a:r>
              <a:rPr sz="2300" b="1" spc="-5" dirty="0" err="1" smtClean="0">
                <a:solidFill>
                  <a:srgbClr val="0F243E"/>
                </a:solidFill>
                <a:latin typeface="Bookman Old Style"/>
                <a:cs typeface="Bookman Old Style"/>
              </a:rPr>
              <a:t>escribes</a:t>
            </a:r>
            <a:r>
              <a:rPr sz="2300" b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	</a:t>
            </a:r>
            <a:r>
              <a:rPr sz="2300" b="1" i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Small	</a:t>
            </a:r>
            <a:r>
              <a:rPr sz="2300" b="1" i="1" dirty="0">
                <a:solidFill>
                  <a:srgbClr val="0F243E"/>
                </a:solidFill>
                <a:latin typeface="Bookman Old Style"/>
                <a:cs typeface="Bookman Old Style"/>
              </a:rPr>
              <a:t>Scale	</a:t>
            </a:r>
            <a:r>
              <a:rPr sz="2300" b="1" i="1" spc="-5" dirty="0" smtClean="0">
                <a:solidFill>
                  <a:srgbClr val="0F243E"/>
                </a:solidFill>
                <a:latin typeface="Bookman Old Style"/>
                <a:cs typeface="Bookman Old Style"/>
              </a:rPr>
              <a:t>Enterprises</a:t>
            </a:r>
            <a:r>
              <a:rPr lang="en-IN" sz="2300" b="1" i="1" spc="-5" dirty="0" smtClean="0">
                <a:solidFill>
                  <a:srgbClr val="0F243E"/>
                </a:solidFill>
                <a:latin typeface="Bookman Old Style"/>
                <a:cs typeface="Bookman Old Style"/>
              </a:rPr>
              <a:t>  </a:t>
            </a:r>
            <a:r>
              <a:rPr lang="en-IN" sz="2300" b="1" i="1" dirty="0">
                <a:solidFill>
                  <a:srgbClr val="0F243E"/>
                </a:solidFill>
                <a:latin typeface="Bookman Old Style"/>
                <a:cs typeface="Bookman Old Style"/>
              </a:rPr>
              <a:t>as	the	</a:t>
            </a:r>
            <a:r>
              <a:rPr lang="en-IN" sz="2300" b="1" i="1" spc="5" dirty="0">
                <a:solidFill>
                  <a:srgbClr val="0F243E"/>
                </a:solidFill>
                <a:latin typeface="Bookman Old Style"/>
                <a:cs typeface="Bookman Old Style"/>
              </a:rPr>
              <a:t>M</a:t>
            </a:r>
            <a:r>
              <a:rPr lang="en-IN" sz="2300" b="1" i="1" spc="-10" dirty="0">
                <a:solidFill>
                  <a:srgbClr val="0F243E"/>
                </a:solidFill>
                <a:latin typeface="Bookman Old Style"/>
                <a:cs typeface="Bookman Old Style"/>
              </a:rPr>
              <a:t>os</a:t>
            </a:r>
            <a:r>
              <a:rPr lang="en-IN" sz="2300" b="1" i="1" dirty="0">
                <a:solidFill>
                  <a:srgbClr val="0F243E"/>
                </a:solidFill>
                <a:latin typeface="Bookman Old Style"/>
                <a:cs typeface="Bookman Old Style"/>
              </a:rPr>
              <a:t>t</a:t>
            </a:r>
            <a:endParaRPr lang="en-IN" sz="2300" dirty="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560830" algn="l"/>
                <a:tab pos="2675255" algn="l"/>
                <a:tab pos="3726815" algn="l"/>
              </a:tabLst>
            </a:pPr>
            <a:endParaRPr sz="2300" dirty="0">
              <a:latin typeface="Bookman Old Style"/>
              <a:cs typeface="Bookman Old Sty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-228600" y="1025397"/>
            <a:ext cx="9372600" cy="50199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4805" marR="118745" algn="just">
              <a:lnSpc>
                <a:spcPct val="100000"/>
              </a:lnSpc>
              <a:spcBef>
                <a:spcPts val="105"/>
              </a:spcBef>
            </a:pPr>
            <a:r>
              <a:rPr sz="2300" b="1" i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Employment Intensive Segment</a:t>
            </a:r>
            <a:r>
              <a:rPr sz="23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. </a:t>
            </a:r>
            <a:r>
              <a:rPr sz="2300" b="0" dirty="0">
                <a:solidFill>
                  <a:srgbClr val="0F243E"/>
                </a:solidFill>
                <a:latin typeface="Bookman Old Style"/>
                <a:cs typeface="Bookman Old Style"/>
              </a:rPr>
              <a:t>At the </a:t>
            </a:r>
            <a:r>
              <a:rPr sz="2300" b="0" spc="-10" dirty="0">
                <a:solidFill>
                  <a:srgbClr val="0F243E"/>
                </a:solidFill>
                <a:latin typeface="Bookman Old Style"/>
                <a:cs typeface="Bookman Old Style"/>
              </a:rPr>
              <a:t>beginning  </a:t>
            </a:r>
            <a:r>
              <a:rPr sz="2300" b="0" dirty="0">
                <a:solidFill>
                  <a:srgbClr val="0F243E"/>
                </a:solidFill>
                <a:latin typeface="Bookman Old Style"/>
                <a:cs typeface="Bookman Old Style"/>
              </a:rPr>
              <a:t>of the </a:t>
            </a:r>
            <a:r>
              <a:rPr sz="2300" b="0" spc="5" dirty="0">
                <a:solidFill>
                  <a:srgbClr val="0F243E"/>
                </a:solidFill>
                <a:latin typeface="Bookman Old Style"/>
                <a:cs typeface="Bookman Old Style"/>
              </a:rPr>
              <a:t>10</a:t>
            </a:r>
            <a:r>
              <a:rPr sz="2250" b="0" spc="7" baseline="25925" dirty="0">
                <a:solidFill>
                  <a:srgbClr val="0F243E"/>
                </a:solidFill>
                <a:latin typeface="Bookman Old Style"/>
                <a:cs typeface="Bookman Old Style"/>
              </a:rPr>
              <a:t>th </a:t>
            </a:r>
            <a:r>
              <a:rPr sz="23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Plan, (2002 </a:t>
            </a:r>
            <a:r>
              <a:rPr sz="2300" b="0" dirty="0">
                <a:solidFill>
                  <a:srgbClr val="0F243E"/>
                </a:solidFill>
                <a:latin typeface="Bookman Old Style"/>
                <a:cs typeface="Bookman Old Style"/>
              </a:rPr>
              <a:t>– 2003), the </a:t>
            </a:r>
            <a:r>
              <a:rPr sz="23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Segment provided  gainful employment </a:t>
            </a:r>
            <a:r>
              <a:rPr sz="2300" b="0" dirty="0">
                <a:solidFill>
                  <a:srgbClr val="0F243E"/>
                </a:solidFill>
                <a:latin typeface="Bookman Old Style"/>
                <a:cs typeface="Bookman Old Style"/>
              </a:rPr>
              <a:t>to </a:t>
            </a:r>
            <a:r>
              <a:rPr sz="23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24.9 Million People in </a:t>
            </a:r>
            <a:r>
              <a:rPr sz="2300" b="0" spc="-10" dirty="0">
                <a:solidFill>
                  <a:srgbClr val="0F243E"/>
                </a:solidFill>
                <a:latin typeface="Bookman Old Style"/>
                <a:cs typeface="Bookman Old Style"/>
              </a:rPr>
              <a:t>the  </a:t>
            </a:r>
            <a:r>
              <a:rPr sz="23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Rural </a:t>
            </a:r>
            <a:r>
              <a:rPr sz="2300" b="0" spc="5" dirty="0">
                <a:solidFill>
                  <a:srgbClr val="0F243E"/>
                </a:solidFill>
                <a:latin typeface="Bookman Old Style"/>
                <a:cs typeface="Bookman Old Style"/>
              </a:rPr>
              <a:t>&amp; </a:t>
            </a:r>
            <a:r>
              <a:rPr sz="23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Urban Areas </a:t>
            </a:r>
            <a:r>
              <a:rPr sz="2300" b="0" dirty="0">
                <a:solidFill>
                  <a:srgbClr val="0F243E"/>
                </a:solidFill>
                <a:latin typeface="Bookman Old Style"/>
                <a:cs typeface="Bookman Old Style"/>
              </a:rPr>
              <a:t>of the </a:t>
            </a:r>
            <a:r>
              <a:rPr sz="23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Country </a:t>
            </a:r>
            <a:r>
              <a:rPr sz="2300" b="0" spc="-10" dirty="0">
                <a:solidFill>
                  <a:srgbClr val="0F243E"/>
                </a:solidFill>
                <a:latin typeface="Bookman Old Style"/>
                <a:cs typeface="Bookman Old Style"/>
              </a:rPr>
              <a:t>thro </a:t>
            </a:r>
            <a:r>
              <a:rPr sz="23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10.5 Million  Units, engaged </a:t>
            </a:r>
            <a:r>
              <a:rPr sz="2300" b="0" dirty="0">
                <a:solidFill>
                  <a:srgbClr val="0F243E"/>
                </a:solidFill>
                <a:latin typeface="Bookman Old Style"/>
                <a:cs typeface="Bookman Old Style"/>
              </a:rPr>
              <a:t>in </a:t>
            </a:r>
            <a:r>
              <a:rPr sz="23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Manufacturing </a:t>
            </a:r>
            <a:r>
              <a:rPr sz="2300" b="0" dirty="0">
                <a:solidFill>
                  <a:srgbClr val="0F243E"/>
                </a:solidFill>
                <a:latin typeface="Bookman Old Style"/>
                <a:cs typeface="Bookman Old Style"/>
              </a:rPr>
              <a:t>&amp; </a:t>
            </a:r>
            <a:r>
              <a:rPr sz="23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providing </a:t>
            </a:r>
            <a:r>
              <a:rPr sz="2300" b="0" dirty="0">
                <a:solidFill>
                  <a:srgbClr val="0F243E"/>
                </a:solidFill>
                <a:latin typeface="Bookman Old Style"/>
                <a:cs typeface="Bookman Old Style"/>
              </a:rPr>
              <a:t>a Wide  </a:t>
            </a:r>
            <a:r>
              <a:rPr sz="23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Range </a:t>
            </a:r>
            <a:r>
              <a:rPr sz="2300" b="0" dirty="0">
                <a:solidFill>
                  <a:srgbClr val="0F243E"/>
                </a:solidFill>
                <a:latin typeface="Bookman Old Style"/>
                <a:cs typeface="Bookman Old Style"/>
              </a:rPr>
              <a:t>of </a:t>
            </a:r>
            <a:r>
              <a:rPr sz="23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Goods </a:t>
            </a:r>
            <a:r>
              <a:rPr sz="2300" b="0" dirty="0">
                <a:solidFill>
                  <a:srgbClr val="0F243E"/>
                </a:solidFill>
                <a:latin typeface="Bookman Old Style"/>
                <a:cs typeface="Bookman Old Style"/>
              </a:rPr>
              <a:t>&amp; Services. </a:t>
            </a:r>
            <a:r>
              <a:rPr sz="23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If </a:t>
            </a:r>
            <a:r>
              <a:rPr sz="2300" b="0" dirty="0">
                <a:solidFill>
                  <a:srgbClr val="0F243E"/>
                </a:solidFill>
                <a:latin typeface="Bookman Old Style"/>
                <a:cs typeface="Bookman Old Style"/>
              </a:rPr>
              <a:t>the </a:t>
            </a:r>
            <a:r>
              <a:rPr sz="23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Units </a:t>
            </a:r>
            <a:r>
              <a:rPr sz="2300" b="0" dirty="0">
                <a:solidFill>
                  <a:srgbClr val="0F243E"/>
                </a:solidFill>
                <a:latin typeface="Bookman Old Style"/>
                <a:cs typeface="Bookman Old Style"/>
              </a:rPr>
              <a:t>in </a:t>
            </a:r>
            <a:r>
              <a:rPr sz="23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Khadi  Village Industries are also </a:t>
            </a:r>
            <a:r>
              <a:rPr sz="2300" b="0" dirty="0">
                <a:solidFill>
                  <a:srgbClr val="0F243E"/>
                </a:solidFill>
                <a:latin typeface="Bookman Old Style"/>
                <a:cs typeface="Bookman Old Style"/>
              </a:rPr>
              <a:t>taken </a:t>
            </a:r>
            <a:r>
              <a:rPr sz="23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into account, </a:t>
            </a:r>
            <a:r>
              <a:rPr sz="2300" b="0" dirty="0">
                <a:solidFill>
                  <a:srgbClr val="0F243E"/>
                </a:solidFill>
                <a:latin typeface="Bookman Old Style"/>
                <a:cs typeface="Bookman Old Style"/>
              </a:rPr>
              <a:t>the  </a:t>
            </a:r>
            <a:r>
              <a:rPr sz="23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Employment </a:t>
            </a:r>
            <a:r>
              <a:rPr sz="2300" b="0" dirty="0">
                <a:solidFill>
                  <a:srgbClr val="0F243E"/>
                </a:solidFill>
                <a:latin typeface="Bookman Old Style"/>
                <a:cs typeface="Bookman Old Style"/>
              </a:rPr>
              <a:t>would rise to </a:t>
            </a:r>
            <a:r>
              <a:rPr sz="23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332</a:t>
            </a:r>
            <a:r>
              <a:rPr sz="2300" b="0" spc="-85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300" b="0" dirty="0">
                <a:solidFill>
                  <a:srgbClr val="0F243E"/>
                </a:solidFill>
                <a:latin typeface="Bookman Old Style"/>
                <a:cs typeface="Bookman Old Style"/>
              </a:rPr>
              <a:t>Million.</a:t>
            </a:r>
            <a:endParaRPr sz="2300" dirty="0">
              <a:latin typeface="Bookman Old Style"/>
              <a:cs typeface="Bookman Old Style"/>
            </a:endParaRPr>
          </a:p>
          <a:p>
            <a:pPr marL="344805" marR="118110" indent="-256540" algn="just">
              <a:lnSpc>
                <a:spcPct val="99900"/>
              </a:lnSpc>
              <a:spcBef>
                <a:spcPts val="425"/>
              </a:spcBef>
            </a:pPr>
            <a:r>
              <a:rPr sz="1550" spc="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550" spc="395" dirty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sz="2300" b="1" i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Thus this </a:t>
            </a:r>
            <a:r>
              <a:rPr sz="2300" b="1" i="1" dirty="0">
                <a:solidFill>
                  <a:srgbClr val="0F243E"/>
                </a:solidFill>
                <a:latin typeface="Bookman Old Style"/>
                <a:cs typeface="Bookman Old Style"/>
              </a:rPr>
              <a:t>is </a:t>
            </a:r>
            <a:r>
              <a:rPr sz="2300" b="1" i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rightly called as the segment which  provides employment next only to Agriculture.  The Contribution of Small Enterprises Segment  to the Economic Development of the </a:t>
            </a:r>
            <a:r>
              <a:rPr sz="2300" b="1" i="1" dirty="0">
                <a:solidFill>
                  <a:srgbClr val="0F243E"/>
                </a:solidFill>
                <a:latin typeface="Bookman Old Style"/>
                <a:cs typeface="Bookman Old Style"/>
              </a:rPr>
              <a:t>Country is  </a:t>
            </a:r>
            <a:r>
              <a:rPr sz="2300" b="1" i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very significant</a:t>
            </a:r>
            <a:r>
              <a:rPr sz="23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. </a:t>
            </a:r>
            <a:r>
              <a:rPr sz="2300" b="0" dirty="0">
                <a:solidFill>
                  <a:srgbClr val="0F243E"/>
                </a:solidFill>
                <a:latin typeface="Bookman Old Style"/>
                <a:cs typeface="Bookman Old Style"/>
              </a:rPr>
              <a:t>Nearly 39% of the Gross  </a:t>
            </a:r>
            <a:r>
              <a:rPr sz="23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Manufacturing Output </a:t>
            </a:r>
            <a:r>
              <a:rPr sz="2300" b="0" dirty="0">
                <a:solidFill>
                  <a:srgbClr val="0F243E"/>
                </a:solidFill>
                <a:latin typeface="Bookman Old Style"/>
                <a:cs typeface="Bookman Old Style"/>
              </a:rPr>
              <a:t>&amp; </a:t>
            </a:r>
            <a:r>
              <a:rPr sz="23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34% </a:t>
            </a:r>
            <a:r>
              <a:rPr sz="2300" b="0" dirty="0">
                <a:solidFill>
                  <a:srgbClr val="0F243E"/>
                </a:solidFill>
                <a:latin typeface="Bookman Old Style"/>
                <a:cs typeface="Bookman Old Style"/>
              </a:rPr>
              <a:t>of the </a:t>
            </a:r>
            <a:r>
              <a:rPr sz="23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Exports </a:t>
            </a:r>
            <a:r>
              <a:rPr sz="2300" b="0" dirty="0">
                <a:solidFill>
                  <a:srgbClr val="0F243E"/>
                </a:solidFill>
                <a:latin typeface="Bookman Old Style"/>
                <a:cs typeface="Bookman Old Style"/>
              </a:rPr>
              <a:t>of </a:t>
            </a:r>
            <a:r>
              <a:rPr sz="23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India  arise from </a:t>
            </a:r>
            <a:r>
              <a:rPr sz="2300" b="0" dirty="0">
                <a:solidFill>
                  <a:srgbClr val="0F243E"/>
                </a:solidFill>
                <a:latin typeface="Bookman Old Style"/>
                <a:cs typeface="Bookman Old Style"/>
              </a:rPr>
              <a:t>these</a:t>
            </a:r>
            <a:r>
              <a:rPr sz="2300" b="0" spc="5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3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Enterprises.</a:t>
            </a:r>
            <a:endParaRPr sz="2300" dirty="0">
              <a:latin typeface="Bookman Old Style"/>
              <a:cs typeface="Bookman Old Style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en-IN" spc="-5" smtClean="0"/>
              <a:t>40</a:t>
            </a:fld>
            <a:endParaRPr lang="en-IN" spc="-5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400303"/>
            <a:ext cx="7962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6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Yet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a </a:t>
            </a:r>
            <a:r>
              <a:rPr sz="2400" b="0" spc="-10" dirty="0">
                <a:solidFill>
                  <a:srgbClr val="0F243E"/>
                </a:solidFill>
                <a:latin typeface="Bookman Old Style"/>
                <a:cs typeface="Bookman Old Style"/>
              </a:rPr>
              <a:t>large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number of Entrepreneurs </a:t>
            </a:r>
            <a:r>
              <a:rPr sz="2400" b="0" spc="-10" dirty="0">
                <a:solidFill>
                  <a:srgbClr val="0F243E"/>
                </a:solidFill>
                <a:latin typeface="Bookman Old Style"/>
                <a:cs typeface="Bookman Old Style"/>
              </a:rPr>
              <a:t>are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facing</a:t>
            </a:r>
            <a:r>
              <a:rPr sz="2400" b="0" spc="175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lots</a:t>
            </a:r>
            <a:endParaRPr sz="240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766317"/>
            <a:ext cx="63296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498475" algn="l"/>
                <a:tab pos="1571625" algn="l"/>
                <a:tab pos="2443480" algn="l"/>
                <a:tab pos="2644775" algn="l"/>
                <a:tab pos="2966720" algn="l"/>
                <a:tab pos="3970654" algn="l"/>
                <a:tab pos="4327525" algn="l"/>
                <a:tab pos="4475480" algn="l"/>
                <a:tab pos="5053330" algn="l"/>
                <a:tab pos="5553075" algn="l"/>
              </a:tabLst>
            </a:pP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o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f	Chall</a:t>
            </a:r>
            <a:r>
              <a:rPr sz="2400" b="0" spc="10" dirty="0">
                <a:solidFill>
                  <a:srgbClr val="0F243E"/>
                </a:solidFill>
                <a:latin typeface="Bookman Old Style"/>
                <a:cs typeface="Bookman Old Style"/>
              </a:rPr>
              <a:t>e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nge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s.	In	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orde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r	to		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assis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t	th</a:t>
            </a:r>
            <a:r>
              <a:rPr sz="2400" b="0" spc="5" dirty="0">
                <a:solidFill>
                  <a:srgbClr val="0F243E"/>
                </a:solidFill>
                <a:latin typeface="Bookman Old Style"/>
                <a:cs typeface="Bookman Old Style"/>
              </a:rPr>
              <a:t>e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m 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harness	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their		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potential		by	availing</a:t>
            </a:r>
            <a:endParaRPr sz="2400">
              <a:latin typeface="Bookman Old Style"/>
              <a:cs typeface="Bookman Old Sty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24166" y="766317"/>
            <a:ext cx="11836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 marR="5080" indent="-43180">
              <a:lnSpc>
                <a:spcPct val="100000"/>
              </a:lnSpc>
              <a:spcBef>
                <a:spcPts val="100"/>
              </a:spcBef>
              <a:tabLst>
                <a:tab pos="516890" algn="l"/>
                <a:tab pos="695325" algn="l"/>
              </a:tabLst>
            </a:pP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to	ful</a:t>
            </a:r>
            <a:r>
              <a:rPr sz="2400" b="0" spc="10" dirty="0">
                <a:solidFill>
                  <a:srgbClr val="0F243E"/>
                </a:solidFill>
                <a:latin typeface="Bookman Old Style"/>
                <a:cs typeface="Bookman Old Style"/>
              </a:rPr>
              <a:t>l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y 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o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f		t</a:t>
            </a:r>
            <a:r>
              <a:rPr sz="2400" b="0" spc="-15" dirty="0">
                <a:solidFill>
                  <a:srgbClr val="0F243E"/>
                </a:solidFill>
                <a:latin typeface="Bookman Old Style"/>
                <a:cs typeface="Bookman Old Style"/>
              </a:rPr>
              <a:t>h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e</a:t>
            </a:r>
            <a:endParaRPr sz="2400">
              <a:latin typeface="Bookman Old Style"/>
              <a:cs typeface="Bookman Old Sty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700" y="1500885"/>
            <a:ext cx="7708265" cy="1851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800"/>
              </a:lnSpc>
              <a:spcBef>
                <a:spcPts val="105"/>
              </a:spcBef>
            </a:pPr>
            <a:r>
              <a:rPr sz="2400" b="1" i="1" dirty="0">
                <a:solidFill>
                  <a:srgbClr val="0F243E"/>
                </a:solidFill>
                <a:latin typeface="Bookman Old Style"/>
                <a:cs typeface="Bookman Old Style"/>
              </a:rPr>
              <a:t>increasing </a:t>
            </a:r>
            <a:r>
              <a:rPr sz="2400" b="1" i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opportunities generated by Trade  Liberalization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,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it is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necessary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to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not only build an  enabling Policy Environment but also supplement 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the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former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with a specific set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of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measures to 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address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the continuing challenges.</a:t>
            </a:r>
            <a:endParaRPr sz="2400">
              <a:latin typeface="Bookman Old Style"/>
              <a:cs typeface="Bookman Old Style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26618" y="3407721"/>
          <a:ext cx="8001633" cy="1089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629"/>
                <a:gridCol w="3068955"/>
                <a:gridCol w="544195"/>
                <a:gridCol w="4173854"/>
              </a:tblGrid>
              <a:tr h="36175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600" dirty="0">
                          <a:solidFill>
                            <a:srgbClr val="4F81BC"/>
                          </a:solidFill>
                          <a:latin typeface="Wingdings 3"/>
                          <a:cs typeface="Wingdings 3"/>
                        </a:rPr>
                        <a:t></a:t>
                      </a:r>
                      <a:endParaRPr sz="1600">
                        <a:latin typeface="Wingdings 3"/>
                        <a:cs typeface="Wingdings 3"/>
                      </a:endParaRPr>
                    </a:p>
                  </a:txBody>
                  <a:tcPr marL="0" marR="0" marT="83820" marB="0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ts val="2740"/>
                        </a:lnSpc>
                        <a:tabLst>
                          <a:tab pos="1731010" algn="l"/>
                        </a:tabLst>
                      </a:pPr>
                      <a:r>
                        <a:rPr sz="2400" b="0" spc="-10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Therefore	</a:t>
                      </a:r>
                      <a:r>
                        <a:rPr sz="2400" b="0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Ministry</a:t>
                      </a:r>
                      <a:endParaRPr sz="2400">
                        <a:latin typeface="Bookman Old Style"/>
                        <a:cs typeface="Bookman Old Sty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2740"/>
                        </a:lnSpc>
                      </a:pPr>
                      <a:r>
                        <a:rPr sz="2400" b="0" spc="-5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of</a:t>
                      </a:r>
                      <a:endParaRPr sz="2400">
                        <a:latin typeface="Bookman Old Style"/>
                        <a:cs typeface="Bookman Old Sty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740"/>
                        </a:lnSpc>
                        <a:tabLst>
                          <a:tab pos="1186815" algn="l"/>
                          <a:tab pos="2290445" algn="l"/>
                          <a:tab pos="2790825" algn="l"/>
                        </a:tabLst>
                      </a:pPr>
                      <a:r>
                        <a:rPr sz="2400" b="0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Mic</a:t>
                      </a:r>
                      <a:r>
                        <a:rPr sz="2400" b="0" spc="-15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r</a:t>
                      </a:r>
                      <a:r>
                        <a:rPr sz="2400" b="0" spc="-5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o</a:t>
                      </a:r>
                      <a:r>
                        <a:rPr sz="2400" b="0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,	</a:t>
                      </a:r>
                      <a:r>
                        <a:rPr sz="2400" b="0" spc="-5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Smal</a:t>
                      </a:r>
                      <a:r>
                        <a:rPr sz="2400" b="0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l	&amp;	Medium</a:t>
                      </a:r>
                      <a:endParaRPr sz="2400">
                        <a:latin typeface="Bookman Old Style"/>
                        <a:cs typeface="Bookman Old Style"/>
                      </a:endParaRPr>
                    </a:p>
                  </a:txBody>
                  <a:tcPr marL="0" marR="0" marT="0" marB="0"/>
                </a:tc>
              </a:tr>
              <a:tr h="3621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ts val="2750"/>
                        </a:lnSpc>
                        <a:tabLst>
                          <a:tab pos="2183765" algn="l"/>
                        </a:tabLst>
                      </a:pPr>
                      <a:r>
                        <a:rPr sz="2400" b="0" spc="-5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Enterprises,	Govt</a:t>
                      </a:r>
                      <a:endParaRPr sz="2400">
                        <a:latin typeface="Bookman Old Style"/>
                        <a:cs typeface="Bookman Old Sty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2750"/>
                        </a:lnSpc>
                      </a:pPr>
                      <a:r>
                        <a:rPr sz="2400" b="0" spc="-5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of</a:t>
                      </a:r>
                      <a:endParaRPr sz="2400">
                        <a:latin typeface="Bookman Old Style"/>
                        <a:cs typeface="Bookman Old Sty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750"/>
                        </a:lnSpc>
                        <a:tabLst>
                          <a:tab pos="1056005" algn="l"/>
                          <a:tab pos="1886585" algn="l"/>
                          <a:tab pos="3846829" algn="l"/>
                        </a:tabLst>
                      </a:pPr>
                      <a:r>
                        <a:rPr sz="2400" b="0" spc="-5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Indi</a:t>
                      </a:r>
                      <a:r>
                        <a:rPr sz="2400" b="0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a	</a:t>
                      </a:r>
                      <a:r>
                        <a:rPr sz="2400" b="0" spc="-5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ha</a:t>
                      </a:r>
                      <a:r>
                        <a:rPr sz="2400" b="0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s	</a:t>
                      </a:r>
                      <a:r>
                        <a:rPr sz="2400" b="0" spc="-15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a</a:t>
                      </a:r>
                      <a:r>
                        <a:rPr sz="2400" b="0" spc="-5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nn</a:t>
                      </a:r>
                      <a:r>
                        <a:rPr sz="2400" b="0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o</a:t>
                      </a:r>
                      <a:r>
                        <a:rPr sz="2400" b="0" spc="-5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unce</a:t>
                      </a:r>
                      <a:r>
                        <a:rPr sz="2400" b="0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d	a</a:t>
                      </a:r>
                      <a:endParaRPr sz="2400">
                        <a:latin typeface="Bookman Old Style"/>
                        <a:cs typeface="Bookman Old Style"/>
                      </a:endParaRPr>
                    </a:p>
                  </a:txBody>
                  <a:tcPr marL="0" marR="0" marT="0" marB="0"/>
                </a:tc>
              </a:tr>
              <a:tr h="3656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73025">
                        <a:lnSpc>
                          <a:spcPts val="2780"/>
                        </a:lnSpc>
                      </a:pPr>
                      <a:r>
                        <a:rPr sz="2400" b="0" spc="-5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package </a:t>
                      </a:r>
                      <a:r>
                        <a:rPr sz="2400" b="0" spc="-10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for</a:t>
                      </a:r>
                      <a:r>
                        <a:rPr sz="2400" b="0" spc="-240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 </a:t>
                      </a:r>
                      <a:r>
                        <a:rPr sz="2400" b="0" spc="-5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Promoting</a:t>
                      </a:r>
                      <a:endParaRPr sz="2400">
                        <a:latin typeface="Bookman Old Style"/>
                        <a:cs typeface="Bookman Old Styl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7305" algn="r">
                        <a:lnSpc>
                          <a:spcPts val="2780"/>
                        </a:lnSpc>
                      </a:pPr>
                      <a:r>
                        <a:rPr sz="2400" b="0" spc="-5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such </a:t>
                      </a:r>
                      <a:r>
                        <a:rPr sz="2400" b="0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enterprises in </a:t>
                      </a:r>
                      <a:r>
                        <a:rPr sz="2400" b="0" spc="-5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Feb</a:t>
                      </a:r>
                      <a:r>
                        <a:rPr sz="2400" b="0" spc="335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 </a:t>
                      </a:r>
                      <a:r>
                        <a:rPr sz="2400" b="0" spc="-5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07</a:t>
                      </a:r>
                      <a:endParaRPr sz="2400">
                        <a:latin typeface="Bookman Old Style"/>
                        <a:cs typeface="Bookman Old Style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882650" y="4505255"/>
          <a:ext cx="7745729" cy="10897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92680"/>
                <a:gridCol w="2679699"/>
                <a:gridCol w="2673350"/>
              </a:tblGrid>
              <a:tr h="361771">
                <a:tc>
                  <a:txBody>
                    <a:bodyPr/>
                    <a:lstStyle/>
                    <a:p>
                      <a:pPr marL="31750">
                        <a:lnSpc>
                          <a:spcPts val="2740"/>
                        </a:lnSpc>
                        <a:tabLst>
                          <a:tab pos="539115" algn="l"/>
                          <a:tab pos="1852930" algn="l"/>
                        </a:tabLst>
                      </a:pPr>
                      <a:r>
                        <a:rPr sz="2400" b="0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to	</a:t>
                      </a:r>
                      <a:r>
                        <a:rPr sz="2400" b="0" spc="-5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provide	</a:t>
                      </a:r>
                      <a:r>
                        <a:rPr sz="2400" b="0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full</a:t>
                      </a:r>
                      <a:endParaRPr sz="2400">
                        <a:latin typeface="Bookman Old Style"/>
                        <a:cs typeface="Bookman Old Sty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ts val="2740"/>
                        </a:lnSpc>
                        <a:tabLst>
                          <a:tab pos="1421765" algn="l"/>
                          <a:tab pos="1935480" algn="l"/>
                        </a:tabLst>
                      </a:pPr>
                      <a:r>
                        <a:rPr sz="2400" b="0" spc="-5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support	</a:t>
                      </a:r>
                      <a:r>
                        <a:rPr sz="2400" b="0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in	the</a:t>
                      </a:r>
                      <a:endParaRPr sz="2400">
                        <a:latin typeface="Bookman Old Style"/>
                        <a:cs typeface="Bookman Old Sty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740"/>
                        </a:lnSpc>
                        <a:tabLst>
                          <a:tab pos="1056005" algn="l"/>
                          <a:tab pos="1545590" algn="l"/>
                        </a:tabLst>
                      </a:pPr>
                      <a:r>
                        <a:rPr sz="2400" b="0" spc="-5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Area</a:t>
                      </a:r>
                      <a:r>
                        <a:rPr sz="2400" b="0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s	</a:t>
                      </a:r>
                      <a:r>
                        <a:rPr sz="2400" b="0" spc="-5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o</a:t>
                      </a:r>
                      <a:r>
                        <a:rPr sz="2400" b="0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f	</a:t>
                      </a:r>
                      <a:r>
                        <a:rPr sz="2400" b="0" spc="-15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C</a:t>
                      </a:r>
                      <a:r>
                        <a:rPr sz="2400" b="0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redi</a:t>
                      </a:r>
                      <a:r>
                        <a:rPr sz="2400" b="0" spc="-15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t</a:t>
                      </a:r>
                      <a:r>
                        <a:rPr sz="2400" b="0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,</a:t>
                      </a:r>
                      <a:endParaRPr sz="2400">
                        <a:latin typeface="Bookman Old Style"/>
                        <a:cs typeface="Bookman Old Style"/>
                      </a:endParaRPr>
                    </a:p>
                  </a:txBody>
                  <a:tcPr marL="0" marR="0" marT="0" marB="0"/>
                </a:tc>
              </a:tr>
              <a:tr h="365806">
                <a:tc>
                  <a:txBody>
                    <a:bodyPr/>
                    <a:lstStyle/>
                    <a:p>
                      <a:pPr marL="31750">
                        <a:lnSpc>
                          <a:spcPts val="2770"/>
                        </a:lnSpc>
                      </a:pPr>
                      <a:r>
                        <a:rPr sz="2400" b="0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Technological</a:t>
                      </a:r>
                      <a:endParaRPr sz="2400">
                        <a:latin typeface="Bookman Old Style"/>
                        <a:cs typeface="Bookman Old Sty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algn="ctr">
                        <a:lnSpc>
                          <a:spcPts val="2770"/>
                        </a:lnSpc>
                        <a:tabLst>
                          <a:tab pos="979169" algn="l"/>
                        </a:tabLst>
                      </a:pPr>
                      <a:r>
                        <a:rPr sz="2400" b="0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Up	</a:t>
                      </a:r>
                      <a:r>
                        <a:rPr sz="2400" b="0" spc="-10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gradation,</a:t>
                      </a:r>
                      <a:endParaRPr sz="2400">
                        <a:latin typeface="Bookman Old Style"/>
                        <a:cs typeface="Bookman Old Sty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ts val="2770"/>
                        </a:lnSpc>
                        <a:tabLst>
                          <a:tab pos="1999614" algn="l"/>
                        </a:tabLst>
                      </a:pPr>
                      <a:r>
                        <a:rPr sz="2400" b="0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Ma</a:t>
                      </a:r>
                      <a:r>
                        <a:rPr sz="2400" b="0" spc="-15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r</a:t>
                      </a:r>
                      <a:r>
                        <a:rPr sz="2400" b="0" spc="-5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ketin</a:t>
                      </a:r>
                      <a:r>
                        <a:rPr sz="2400" b="0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g	&amp;</a:t>
                      </a:r>
                      <a:endParaRPr sz="2400">
                        <a:latin typeface="Bookman Old Style"/>
                        <a:cs typeface="Bookman Old Style"/>
                      </a:endParaRPr>
                    </a:p>
                  </a:txBody>
                  <a:tcPr marL="0" marR="0" marT="0" marB="0"/>
                </a:tc>
              </a:tr>
              <a:tr h="362176">
                <a:tc>
                  <a:txBody>
                    <a:bodyPr/>
                    <a:lstStyle/>
                    <a:p>
                      <a:pPr marL="31750">
                        <a:lnSpc>
                          <a:spcPts val="2750"/>
                        </a:lnSpc>
                      </a:pPr>
                      <a:r>
                        <a:rPr sz="2400" b="0" spc="-5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Infrastructural</a:t>
                      </a:r>
                      <a:endParaRPr sz="2400">
                        <a:latin typeface="Bookman Old Style"/>
                        <a:cs typeface="Bookman Old Sty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ts val="2750"/>
                        </a:lnSpc>
                        <a:tabLst>
                          <a:tab pos="626110" algn="l"/>
                          <a:tab pos="2247900" algn="l"/>
                        </a:tabLst>
                      </a:pPr>
                      <a:r>
                        <a:rPr sz="2400" b="0" spc="-5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Up	gradation	in</a:t>
                      </a:r>
                      <a:endParaRPr sz="2400">
                        <a:latin typeface="Bookman Old Style"/>
                        <a:cs typeface="Bookman Old Sty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7305" algn="r">
                        <a:lnSpc>
                          <a:spcPts val="2750"/>
                        </a:lnSpc>
                        <a:tabLst>
                          <a:tab pos="1054100" algn="l"/>
                        </a:tabLst>
                      </a:pPr>
                      <a:r>
                        <a:rPr sz="2400" b="0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Major	</a:t>
                      </a:r>
                      <a:r>
                        <a:rPr sz="2400" b="0" spc="-5" dirty="0">
                          <a:solidFill>
                            <a:srgbClr val="0F243E"/>
                          </a:solidFill>
                          <a:latin typeface="Bookman Old Style"/>
                          <a:cs typeface="Bookman Old Style"/>
                        </a:rPr>
                        <a:t>Industrial</a:t>
                      </a:r>
                      <a:endParaRPr sz="2400">
                        <a:latin typeface="Bookman Old Style"/>
                        <a:cs typeface="Bookman Old Style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901700" y="5572455"/>
            <a:ext cx="2753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Infrastructure</a:t>
            </a:r>
            <a:r>
              <a:rPr sz="2400" b="0" spc="-120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etc.</a:t>
            </a:r>
            <a:endParaRPr sz="2400">
              <a:latin typeface="Bookman Old Style"/>
              <a:cs typeface="Bookman Old Style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en-IN" spc="-5" smtClean="0"/>
              <a:t>41</a:t>
            </a:fld>
            <a:endParaRPr lang="en-IN" spc="-5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747" y="1499057"/>
            <a:ext cx="8375015" cy="2545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4655" marR="5080" indent="-256540" algn="just">
              <a:lnSpc>
                <a:spcPct val="100000"/>
              </a:lnSpc>
              <a:spcBef>
                <a:spcPts val="100"/>
              </a:spcBef>
              <a:tabLst>
                <a:tab pos="415290" algn="l"/>
              </a:tabLst>
            </a:pPr>
            <a:r>
              <a:rPr sz="1800" b="0" spc="20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b="0" spc="20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pc="-10" dirty="0"/>
              <a:t>The </a:t>
            </a:r>
            <a:r>
              <a:rPr spc="-5" dirty="0"/>
              <a:t>opportunity </a:t>
            </a:r>
            <a:r>
              <a:rPr dirty="0"/>
              <a:t>to </a:t>
            </a:r>
            <a:r>
              <a:rPr spc="-5" dirty="0"/>
              <a:t>be your own boss, </a:t>
            </a:r>
            <a:r>
              <a:rPr dirty="0"/>
              <a:t>to  </a:t>
            </a:r>
            <a:r>
              <a:rPr spc="-5" dirty="0"/>
              <a:t>implement your own </a:t>
            </a:r>
            <a:r>
              <a:rPr dirty="0"/>
              <a:t>ideas, </a:t>
            </a:r>
            <a:r>
              <a:rPr spc="-10" dirty="0"/>
              <a:t>to </a:t>
            </a:r>
            <a:r>
              <a:rPr spc="-5" dirty="0"/>
              <a:t>earn </a:t>
            </a:r>
            <a:r>
              <a:rPr dirty="0"/>
              <a:t>for </a:t>
            </a:r>
            <a:r>
              <a:rPr spc="-10" dirty="0"/>
              <a:t>himself  </a:t>
            </a:r>
            <a:r>
              <a:rPr spc="-5" dirty="0"/>
              <a:t>or herself </a:t>
            </a:r>
            <a:r>
              <a:rPr dirty="0"/>
              <a:t>is </a:t>
            </a:r>
            <a:r>
              <a:rPr spc="-5" dirty="0"/>
              <a:t>reason </a:t>
            </a:r>
            <a:r>
              <a:rPr dirty="0"/>
              <a:t>to </a:t>
            </a:r>
            <a:r>
              <a:rPr spc="-10" dirty="0"/>
              <a:t>think </a:t>
            </a:r>
            <a:r>
              <a:rPr spc="-5" dirty="0"/>
              <a:t>of </a:t>
            </a:r>
            <a:r>
              <a:rPr spc="-10" dirty="0"/>
              <a:t>starting </a:t>
            </a:r>
            <a:r>
              <a:rPr spc="-5" dirty="0"/>
              <a:t>an </a:t>
            </a:r>
            <a:r>
              <a:rPr dirty="0"/>
              <a:t>SSI  </a:t>
            </a:r>
            <a:r>
              <a:rPr spc="-5" dirty="0"/>
              <a:t>unit.</a:t>
            </a:r>
            <a:endParaRPr sz="1800" dirty="0">
              <a:latin typeface="Times New Roman"/>
              <a:cs typeface="Times New Roman"/>
            </a:endParaRPr>
          </a:p>
          <a:p>
            <a:pPr marL="414655" marR="299720" indent="-256540" algn="just">
              <a:lnSpc>
                <a:spcPct val="100000"/>
              </a:lnSpc>
              <a:spcBef>
                <a:spcPts val="400"/>
              </a:spcBef>
              <a:tabLst>
                <a:tab pos="415290" algn="l"/>
              </a:tabLst>
            </a:pPr>
            <a:r>
              <a:rPr sz="1800" b="0" spc="20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b="0" spc="20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pc="-5" dirty="0"/>
              <a:t>Entrepreneur </a:t>
            </a:r>
            <a:r>
              <a:rPr dirty="0"/>
              <a:t>who </a:t>
            </a:r>
            <a:r>
              <a:rPr spc="-5" dirty="0"/>
              <a:t>starts their own business  can be grouped </a:t>
            </a:r>
            <a:r>
              <a:rPr dirty="0"/>
              <a:t>into two </a:t>
            </a:r>
            <a:r>
              <a:rPr spc="-5" dirty="0"/>
              <a:t>broad</a:t>
            </a:r>
            <a:r>
              <a:rPr spc="-85" dirty="0"/>
              <a:t> </a:t>
            </a:r>
            <a:r>
              <a:rPr spc="-5" dirty="0"/>
              <a:t>categories.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2000" y="4058539"/>
            <a:ext cx="8382000" cy="18210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66065" indent="-229235" algn="just">
              <a:lnSpc>
                <a:spcPct val="100000"/>
              </a:lnSpc>
              <a:spcBef>
                <a:spcPts val="100"/>
              </a:spcBef>
              <a:buClr>
                <a:srgbClr val="4F81BC"/>
              </a:buClr>
              <a:buFont typeface="Verdana"/>
              <a:buChar char="◦"/>
              <a:tabLst>
                <a:tab pos="241935" algn="l"/>
              </a:tabLst>
            </a:pPr>
            <a:r>
              <a:rPr sz="2300" b="0" spc="-5" dirty="0">
                <a:latin typeface="Bookman Old Style"/>
                <a:cs typeface="Bookman Old Style"/>
              </a:rPr>
              <a:t>People </a:t>
            </a:r>
            <a:r>
              <a:rPr sz="2300" b="0" dirty="0">
                <a:latin typeface="Bookman Old Style"/>
                <a:cs typeface="Bookman Old Style"/>
              </a:rPr>
              <a:t>who know </a:t>
            </a:r>
            <a:r>
              <a:rPr sz="2300" b="0" spc="-5" dirty="0">
                <a:latin typeface="Bookman Old Style"/>
                <a:cs typeface="Bookman Old Style"/>
              </a:rPr>
              <a:t>exactly </a:t>
            </a:r>
            <a:r>
              <a:rPr sz="2300" b="0" dirty="0">
                <a:latin typeface="Bookman Old Style"/>
                <a:cs typeface="Bookman Old Style"/>
              </a:rPr>
              <a:t>what they want to </a:t>
            </a:r>
            <a:r>
              <a:rPr sz="2300" b="0" spc="-5" dirty="0">
                <a:latin typeface="Bookman Old Style"/>
                <a:cs typeface="Bookman Old Style"/>
              </a:rPr>
              <a:t>do and  are merely </a:t>
            </a:r>
            <a:r>
              <a:rPr sz="2300" b="0" dirty="0">
                <a:latin typeface="Bookman Old Style"/>
                <a:cs typeface="Bookman Old Style"/>
              </a:rPr>
              <a:t>looking for the opportunity </a:t>
            </a:r>
            <a:r>
              <a:rPr sz="2300" b="0" spc="-5" dirty="0">
                <a:latin typeface="Bookman Old Style"/>
                <a:cs typeface="Bookman Old Style"/>
              </a:rPr>
              <a:t>or</a:t>
            </a:r>
            <a:r>
              <a:rPr sz="2300" b="0" spc="-125" dirty="0">
                <a:latin typeface="Bookman Old Style"/>
                <a:cs typeface="Bookman Old Style"/>
              </a:rPr>
              <a:t> </a:t>
            </a:r>
            <a:r>
              <a:rPr sz="2300" b="0" dirty="0">
                <a:latin typeface="Bookman Old Style"/>
                <a:cs typeface="Bookman Old Style"/>
              </a:rPr>
              <a:t>resources  to do</a:t>
            </a:r>
            <a:r>
              <a:rPr sz="2300" b="0" spc="-35" dirty="0">
                <a:latin typeface="Bookman Old Style"/>
                <a:cs typeface="Bookman Old Style"/>
              </a:rPr>
              <a:t> </a:t>
            </a:r>
            <a:r>
              <a:rPr sz="2300" b="0" dirty="0">
                <a:latin typeface="Bookman Old Style"/>
                <a:cs typeface="Bookman Old Style"/>
              </a:rPr>
              <a:t>it.</a:t>
            </a:r>
            <a:endParaRPr sz="2300" dirty="0">
              <a:latin typeface="Bookman Old Style"/>
              <a:cs typeface="Bookman Old Style"/>
            </a:endParaRPr>
          </a:p>
          <a:p>
            <a:pPr marL="241300" marR="5080" indent="-229235" algn="just">
              <a:lnSpc>
                <a:spcPct val="100000"/>
              </a:lnSpc>
              <a:spcBef>
                <a:spcPts val="305"/>
              </a:spcBef>
              <a:buClr>
                <a:srgbClr val="4F81BC"/>
              </a:buClr>
              <a:buFont typeface="Verdana"/>
              <a:buChar char="◦"/>
              <a:tabLst>
                <a:tab pos="241935" algn="l"/>
              </a:tabLst>
            </a:pPr>
            <a:r>
              <a:rPr sz="2300" b="0" spc="-5" dirty="0">
                <a:latin typeface="Bookman Old Style"/>
                <a:cs typeface="Bookman Old Style"/>
              </a:rPr>
              <a:t>People </a:t>
            </a:r>
            <a:r>
              <a:rPr sz="2300" b="0" dirty="0">
                <a:latin typeface="Bookman Old Style"/>
                <a:cs typeface="Bookman Old Style"/>
              </a:rPr>
              <a:t>who want to </a:t>
            </a:r>
            <a:r>
              <a:rPr sz="2300" b="0" spc="-5" dirty="0">
                <a:latin typeface="Bookman Old Style"/>
                <a:cs typeface="Bookman Old Style"/>
              </a:rPr>
              <a:t>start </a:t>
            </a:r>
            <a:r>
              <a:rPr sz="2300" b="0" dirty="0">
                <a:latin typeface="Bookman Old Style"/>
                <a:cs typeface="Bookman Old Style"/>
              </a:rPr>
              <a:t>their own </a:t>
            </a:r>
            <a:r>
              <a:rPr sz="2300" b="0" spc="-5" dirty="0">
                <a:latin typeface="Bookman Old Style"/>
                <a:cs typeface="Bookman Old Style"/>
              </a:rPr>
              <a:t>business, but do  </a:t>
            </a:r>
            <a:r>
              <a:rPr sz="2300" b="0" dirty="0">
                <a:latin typeface="Bookman Old Style"/>
                <a:cs typeface="Bookman Old Style"/>
              </a:rPr>
              <a:t>not </a:t>
            </a:r>
            <a:r>
              <a:rPr sz="2300" b="0" spc="-5" dirty="0">
                <a:latin typeface="Bookman Old Style"/>
                <a:cs typeface="Bookman Old Style"/>
              </a:rPr>
              <a:t>have definite </a:t>
            </a:r>
            <a:r>
              <a:rPr sz="2300" b="0" dirty="0">
                <a:latin typeface="Bookman Old Style"/>
                <a:cs typeface="Bookman Old Style"/>
              </a:rPr>
              <a:t>ideas </a:t>
            </a:r>
            <a:r>
              <a:rPr sz="2300" b="0" spc="-5" dirty="0">
                <a:latin typeface="Bookman Old Style"/>
                <a:cs typeface="Bookman Old Style"/>
              </a:rPr>
              <a:t>about </a:t>
            </a:r>
            <a:r>
              <a:rPr sz="2300" b="0" dirty="0">
                <a:latin typeface="Bookman Old Style"/>
                <a:cs typeface="Bookman Old Style"/>
              </a:rPr>
              <a:t>what </a:t>
            </a:r>
            <a:r>
              <a:rPr sz="2300" b="0" spc="-5" dirty="0">
                <a:latin typeface="Bookman Old Style"/>
                <a:cs typeface="Bookman Old Style"/>
              </a:rPr>
              <a:t>may </a:t>
            </a:r>
            <a:r>
              <a:rPr sz="2300" b="0" dirty="0">
                <a:latin typeface="Bookman Old Style"/>
                <a:cs typeface="Bookman Old Style"/>
              </a:rPr>
              <a:t>would like to  </a:t>
            </a:r>
            <a:r>
              <a:rPr sz="2300" b="0" spc="-5" dirty="0">
                <a:latin typeface="Bookman Old Style"/>
                <a:cs typeface="Bookman Old Style"/>
              </a:rPr>
              <a:t>do.</a:t>
            </a:r>
            <a:endParaRPr sz="2300" dirty="0">
              <a:latin typeface="Bookman Old Style"/>
              <a:cs typeface="Bookman Old Styl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8174735" cy="67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57157" y="6573208"/>
            <a:ext cx="19113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t>42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en-IN" spc="-5" smtClean="0"/>
              <a:t>42</a:t>
            </a:fld>
            <a:endParaRPr lang="en-IN" spc="-5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480" y="1371600"/>
            <a:ext cx="8025002" cy="4537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20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20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1" spc="-5" dirty="0">
                <a:latin typeface="Bookman Old Style"/>
                <a:cs typeface="Bookman Old Style"/>
              </a:rPr>
              <a:t>Project identification </a:t>
            </a:r>
            <a:r>
              <a:rPr sz="2700" b="0" dirty="0">
                <a:latin typeface="Bookman Old Style"/>
                <a:cs typeface="Bookman Old Style"/>
              </a:rPr>
              <a:t>is </a:t>
            </a:r>
            <a:r>
              <a:rPr sz="2700" b="0" spc="-5" dirty="0">
                <a:latin typeface="Bookman Old Style"/>
                <a:cs typeface="Bookman Old Style"/>
              </a:rPr>
              <a:t>concerned with </a:t>
            </a:r>
            <a:r>
              <a:rPr sz="2700" b="0" dirty="0">
                <a:latin typeface="Bookman Old Style"/>
                <a:cs typeface="Bookman Old Style"/>
              </a:rPr>
              <a:t>the  </a:t>
            </a:r>
            <a:r>
              <a:rPr sz="2700" b="0" spc="-10" dirty="0">
                <a:latin typeface="Bookman Old Style"/>
                <a:cs typeface="Bookman Old Style"/>
              </a:rPr>
              <a:t>collection complication </a:t>
            </a:r>
            <a:r>
              <a:rPr sz="2700" b="0" dirty="0">
                <a:latin typeface="Bookman Old Style"/>
                <a:cs typeface="Bookman Old Style"/>
              </a:rPr>
              <a:t>and </a:t>
            </a:r>
            <a:r>
              <a:rPr sz="2700" b="0" spc="-5" dirty="0">
                <a:latin typeface="Bookman Old Style"/>
                <a:cs typeface="Bookman Old Style"/>
              </a:rPr>
              <a:t>analysis of </a:t>
            </a:r>
            <a:r>
              <a:rPr sz="2700" b="0" dirty="0">
                <a:latin typeface="Bookman Old Style"/>
                <a:cs typeface="Bookman Old Style"/>
              </a:rPr>
              <a:t>data  for the </a:t>
            </a:r>
            <a:r>
              <a:rPr sz="2700" b="0" spc="-5" dirty="0">
                <a:latin typeface="Bookman Old Style"/>
                <a:cs typeface="Bookman Old Style"/>
              </a:rPr>
              <a:t>eventual purpose of locating possible  opportunities </a:t>
            </a:r>
            <a:r>
              <a:rPr sz="2700" b="0" dirty="0">
                <a:latin typeface="Bookman Old Style"/>
                <a:cs typeface="Bookman Old Style"/>
              </a:rPr>
              <a:t>for </a:t>
            </a:r>
            <a:r>
              <a:rPr sz="2700" b="0" spc="-10" dirty="0">
                <a:latin typeface="Bookman Old Style"/>
                <a:cs typeface="Bookman Old Style"/>
              </a:rPr>
              <a:t>investment </a:t>
            </a:r>
            <a:r>
              <a:rPr sz="2700" b="0" spc="-5" dirty="0">
                <a:latin typeface="Bookman Old Style"/>
                <a:cs typeface="Bookman Old Style"/>
              </a:rPr>
              <a:t>and with </a:t>
            </a:r>
            <a:r>
              <a:rPr sz="2700" b="0" dirty="0">
                <a:latin typeface="Bookman Old Style"/>
                <a:cs typeface="Bookman Old Style"/>
              </a:rPr>
              <a:t>the  </a:t>
            </a:r>
            <a:r>
              <a:rPr sz="2700" b="0" spc="-5" dirty="0">
                <a:latin typeface="Bookman Old Style"/>
                <a:cs typeface="Bookman Old Style"/>
              </a:rPr>
              <a:t>development of </a:t>
            </a:r>
            <a:r>
              <a:rPr sz="2700" b="0" spc="-10" dirty="0">
                <a:latin typeface="Bookman Old Style"/>
                <a:cs typeface="Bookman Old Style"/>
              </a:rPr>
              <a:t>the </a:t>
            </a:r>
            <a:r>
              <a:rPr sz="2700" b="0" spc="-5" dirty="0">
                <a:latin typeface="Bookman Old Style"/>
                <a:cs typeface="Bookman Old Style"/>
              </a:rPr>
              <a:t>characteristics of such  opportunities.</a:t>
            </a:r>
            <a:endParaRPr sz="2700" dirty="0">
              <a:latin typeface="Bookman Old Style"/>
              <a:cs typeface="Bookman Old Style"/>
            </a:endParaRPr>
          </a:p>
          <a:p>
            <a:pPr marL="268605" marR="161290" indent="-256540" algn="just">
              <a:lnSpc>
                <a:spcPct val="100000"/>
              </a:lnSpc>
              <a:spcBef>
                <a:spcPts val="400"/>
              </a:spcBef>
              <a:tabLst>
                <a:tab pos="268605" algn="l"/>
              </a:tabLst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1" spc="-5" dirty="0">
                <a:latin typeface="Bookman Old Style"/>
                <a:cs typeface="Bookman Old Style"/>
              </a:rPr>
              <a:t>Opportunities</a:t>
            </a:r>
            <a:r>
              <a:rPr sz="2700" b="0" spc="-5" dirty="0">
                <a:latin typeface="Bookman Old Style"/>
                <a:cs typeface="Bookman Old Style"/>
              </a:rPr>
              <a:t>, according </a:t>
            </a:r>
            <a:r>
              <a:rPr sz="2700" b="0" dirty="0">
                <a:latin typeface="Bookman Old Style"/>
                <a:cs typeface="Bookman Old Style"/>
              </a:rPr>
              <a:t>to </a:t>
            </a:r>
            <a:r>
              <a:rPr sz="2700" b="1" dirty="0">
                <a:latin typeface="Bookman Old Style"/>
                <a:cs typeface="Bookman Old Style"/>
              </a:rPr>
              <a:t>Drucker</a:t>
            </a:r>
            <a:r>
              <a:rPr sz="2700" b="0" dirty="0">
                <a:latin typeface="Bookman Old Style"/>
                <a:cs typeface="Bookman Old Style"/>
              </a:rPr>
              <a:t>, </a:t>
            </a:r>
            <a:r>
              <a:rPr sz="2700" b="0" spc="-5" dirty="0">
                <a:latin typeface="Bookman Old Style"/>
                <a:cs typeface="Bookman Old Style"/>
              </a:rPr>
              <a:t>are of  </a:t>
            </a:r>
            <a:r>
              <a:rPr sz="2700" b="0" dirty="0">
                <a:latin typeface="Bookman Old Style"/>
                <a:cs typeface="Bookman Old Style"/>
              </a:rPr>
              <a:t>three</a:t>
            </a:r>
            <a:r>
              <a:rPr sz="2700" b="0" spc="-15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kinds:</a:t>
            </a:r>
            <a:endParaRPr sz="2700" dirty="0">
              <a:latin typeface="Bookman Old Style"/>
              <a:cs typeface="Bookman Old Style"/>
            </a:endParaRPr>
          </a:p>
          <a:p>
            <a:pPr marL="295275" algn="just">
              <a:lnSpc>
                <a:spcPct val="100000"/>
              </a:lnSpc>
              <a:spcBef>
                <a:spcPts val="320"/>
              </a:spcBef>
              <a:buClr>
                <a:srgbClr val="4F81BC"/>
              </a:buClr>
              <a:tabLst>
                <a:tab pos="525145" algn="l"/>
              </a:tabLst>
            </a:pPr>
            <a:r>
              <a:rPr lang="en-IN" sz="2300" b="1" dirty="0" smtClean="0">
                <a:latin typeface="Bookman Old Style"/>
                <a:cs typeface="Bookman Old Style"/>
              </a:rPr>
              <a:t>1. </a:t>
            </a:r>
            <a:r>
              <a:rPr sz="2300" b="1" dirty="0" smtClean="0">
                <a:latin typeface="Bookman Old Style"/>
                <a:cs typeface="Bookman Old Style"/>
              </a:rPr>
              <a:t>Additive</a:t>
            </a:r>
            <a:endParaRPr sz="2300" b="1" dirty="0">
              <a:latin typeface="Bookman Old Style"/>
              <a:cs typeface="Bookman Old Style"/>
            </a:endParaRPr>
          </a:p>
          <a:p>
            <a:pPr marL="295275" algn="just">
              <a:lnSpc>
                <a:spcPct val="100000"/>
              </a:lnSpc>
              <a:spcBef>
                <a:spcPts val="300"/>
              </a:spcBef>
              <a:buClr>
                <a:srgbClr val="4F81BC"/>
              </a:buClr>
              <a:tabLst>
                <a:tab pos="525145" algn="l"/>
              </a:tabLst>
            </a:pPr>
            <a:r>
              <a:rPr lang="en-IN" sz="2300" b="1" dirty="0" smtClean="0">
                <a:latin typeface="Bookman Old Style"/>
                <a:cs typeface="Bookman Old Style"/>
              </a:rPr>
              <a:t>2. </a:t>
            </a:r>
            <a:r>
              <a:rPr sz="2300" b="1" dirty="0" smtClean="0">
                <a:latin typeface="Bookman Old Style"/>
                <a:cs typeface="Bookman Old Style"/>
              </a:rPr>
              <a:t>Complimentary</a:t>
            </a:r>
            <a:endParaRPr sz="2300" b="1" dirty="0">
              <a:latin typeface="Bookman Old Style"/>
              <a:cs typeface="Bookman Old Style"/>
            </a:endParaRPr>
          </a:p>
          <a:p>
            <a:pPr marL="295275" algn="just">
              <a:lnSpc>
                <a:spcPct val="100000"/>
              </a:lnSpc>
              <a:spcBef>
                <a:spcPts val="300"/>
              </a:spcBef>
              <a:buClr>
                <a:srgbClr val="4F81BC"/>
              </a:buClr>
              <a:tabLst>
                <a:tab pos="525145" algn="l"/>
              </a:tabLst>
            </a:pPr>
            <a:r>
              <a:rPr lang="en-IN" sz="2300" b="1" spc="-5" dirty="0" smtClean="0">
                <a:latin typeface="Bookman Old Style"/>
                <a:cs typeface="Bookman Old Style"/>
              </a:rPr>
              <a:t>3. B</a:t>
            </a:r>
            <a:r>
              <a:rPr sz="2300" b="1" spc="-5" dirty="0" err="1" smtClean="0">
                <a:latin typeface="Bookman Old Style"/>
                <a:cs typeface="Bookman Old Style"/>
              </a:rPr>
              <a:t>reak</a:t>
            </a:r>
            <a:r>
              <a:rPr sz="2300" b="1" spc="-5" dirty="0" smtClean="0">
                <a:latin typeface="Bookman Old Style"/>
                <a:cs typeface="Bookman Old Style"/>
              </a:rPr>
              <a:t>-through</a:t>
            </a:r>
            <a:r>
              <a:rPr sz="2300" b="1" spc="-5" dirty="0">
                <a:latin typeface="Bookman Old Style"/>
                <a:cs typeface="Bookman Old Style"/>
              </a:rPr>
              <a:t>.</a:t>
            </a:r>
            <a:endParaRPr sz="2300" b="1" dirty="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9747" y="461772"/>
            <a:ext cx="8174735" cy="67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57157" y="6573208"/>
            <a:ext cx="19113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t>43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en-IN" spc="-5" smtClean="0"/>
              <a:t>43</a:t>
            </a:fld>
            <a:endParaRPr lang="en-IN" spc="-5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748" y="1371600"/>
            <a:ext cx="8378318" cy="4537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 marR="5080" indent="-457200" algn="just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r>
              <a:rPr sz="2200" b="1" spc="-5" dirty="0" smtClean="0">
                <a:latin typeface="Bookman Old Style"/>
                <a:cs typeface="Bookman Old Style"/>
              </a:rPr>
              <a:t>Additive </a:t>
            </a:r>
            <a:r>
              <a:rPr sz="2200" b="1" spc="-5" dirty="0">
                <a:latin typeface="Bookman Old Style"/>
                <a:cs typeface="Bookman Old Style"/>
              </a:rPr>
              <a:t>opportunities </a:t>
            </a:r>
            <a:r>
              <a:rPr sz="2200" b="0" spc="-5" dirty="0">
                <a:latin typeface="Bookman Old Style"/>
                <a:cs typeface="Bookman Old Style"/>
              </a:rPr>
              <a:t>are those opportunities which  enable the decision maker </a:t>
            </a:r>
            <a:r>
              <a:rPr sz="2200" b="0" dirty="0">
                <a:latin typeface="Bookman Old Style"/>
                <a:cs typeface="Bookman Old Style"/>
              </a:rPr>
              <a:t>to </a:t>
            </a:r>
            <a:r>
              <a:rPr sz="2200" b="0" spc="-5" dirty="0">
                <a:latin typeface="Bookman Old Style"/>
                <a:cs typeface="Bookman Old Style"/>
              </a:rPr>
              <a:t>better utilize the existing  resources without in </a:t>
            </a:r>
            <a:r>
              <a:rPr sz="2200" b="0" spc="-10" dirty="0">
                <a:latin typeface="Bookman Old Style"/>
                <a:cs typeface="Bookman Old Style"/>
              </a:rPr>
              <a:t>any </a:t>
            </a:r>
            <a:r>
              <a:rPr sz="2200" b="0" spc="-5" dirty="0">
                <a:latin typeface="Bookman Old Style"/>
                <a:cs typeface="Bookman Old Style"/>
              </a:rPr>
              <a:t>way involving a change in the  character </a:t>
            </a:r>
            <a:r>
              <a:rPr sz="2200" b="0" spc="-10" dirty="0">
                <a:latin typeface="Bookman Old Style"/>
                <a:cs typeface="Bookman Old Style"/>
              </a:rPr>
              <a:t>of</a:t>
            </a:r>
            <a:r>
              <a:rPr sz="2200" b="0" spc="10" dirty="0">
                <a:latin typeface="Bookman Old Style"/>
                <a:cs typeface="Bookman Old Style"/>
              </a:rPr>
              <a:t> </a:t>
            </a:r>
            <a:r>
              <a:rPr sz="2200" b="0" spc="-5" dirty="0">
                <a:latin typeface="Bookman Old Style"/>
                <a:cs typeface="Bookman Old Style"/>
              </a:rPr>
              <a:t>business.</a:t>
            </a:r>
            <a:endParaRPr sz="2200" dirty="0">
              <a:latin typeface="Bookman Old Style"/>
              <a:cs typeface="Bookman Old Style"/>
            </a:endParaRPr>
          </a:p>
          <a:p>
            <a:pPr marL="268605" marR="120650" indent="-256540" algn="just">
              <a:lnSpc>
                <a:spcPct val="100000"/>
              </a:lnSpc>
              <a:spcBef>
                <a:spcPts val="400"/>
              </a:spcBef>
              <a:tabLst>
                <a:tab pos="268605" algn="l"/>
              </a:tabLst>
            </a:pPr>
            <a:r>
              <a:rPr sz="1500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Bookman Old Style"/>
                <a:cs typeface="Bookman Old Style"/>
              </a:rPr>
              <a:t>Additive opportunities </a:t>
            </a:r>
            <a:r>
              <a:rPr sz="2200" b="0" spc="-5" dirty="0">
                <a:latin typeface="Bookman Old Style"/>
                <a:cs typeface="Bookman Old Style"/>
              </a:rPr>
              <a:t>involve the least </a:t>
            </a:r>
            <a:r>
              <a:rPr sz="2200" b="0" spc="-10" dirty="0">
                <a:latin typeface="Bookman Old Style"/>
                <a:cs typeface="Bookman Old Style"/>
              </a:rPr>
              <a:t>amount of  </a:t>
            </a:r>
            <a:r>
              <a:rPr sz="2200" b="0" spc="-5" dirty="0">
                <a:latin typeface="Bookman Old Style"/>
                <a:cs typeface="Bookman Old Style"/>
              </a:rPr>
              <a:t>disturbance to the existing state </a:t>
            </a:r>
            <a:r>
              <a:rPr sz="2200" b="0" spc="-10" dirty="0">
                <a:latin typeface="Bookman Old Style"/>
                <a:cs typeface="Bookman Old Style"/>
              </a:rPr>
              <a:t>of </a:t>
            </a:r>
            <a:r>
              <a:rPr sz="2200" b="0" spc="-5" dirty="0">
                <a:latin typeface="Bookman Old Style"/>
                <a:cs typeface="Bookman Old Style"/>
              </a:rPr>
              <a:t>affairs and hence the  least </a:t>
            </a:r>
            <a:r>
              <a:rPr sz="2200" b="0" spc="-10" dirty="0">
                <a:latin typeface="Bookman Old Style"/>
                <a:cs typeface="Bookman Old Style"/>
              </a:rPr>
              <a:t>amount </a:t>
            </a:r>
            <a:r>
              <a:rPr sz="2200" b="0" spc="-5" dirty="0">
                <a:latin typeface="Bookman Old Style"/>
                <a:cs typeface="Bookman Old Style"/>
              </a:rPr>
              <a:t>of</a:t>
            </a:r>
            <a:r>
              <a:rPr sz="2200" b="0" spc="20" dirty="0">
                <a:latin typeface="Bookman Old Style"/>
                <a:cs typeface="Bookman Old Style"/>
              </a:rPr>
              <a:t> </a:t>
            </a:r>
            <a:r>
              <a:rPr sz="2200" b="0" spc="-5" dirty="0">
                <a:latin typeface="Bookman Old Style"/>
                <a:cs typeface="Bookman Old Style"/>
              </a:rPr>
              <a:t>risk.</a:t>
            </a:r>
            <a:endParaRPr sz="2200" dirty="0">
              <a:latin typeface="Bookman Old Style"/>
              <a:cs typeface="Bookman Old Style"/>
            </a:endParaRPr>
          </a:p>
          <a:p>
            <a:pPr marL="12065" marR="6350" algn="just">
              <a:lnSpc>
                <a:spcPct val="100000"/>
              </a:lnSpc>
              <a:spcBef>
                <a:spcPts val="409"/>
              </a:spcBef>
            </a:pPr>
            <a:r>
              <a:rPr lang="en-IN" sz="2200" b="1" spc="-5" dirty="0" smtClean="0">
                <a:latin typeface="Bookman Old Style"/>
                <a:cs typeface="Bookman Old Style"/>
              </a:rPr>
              <a:t>2. C</a:t>
            </a:r>
            <a:r>
              <a:rPr sz="2200" b="1" spc="-5" dirty="0" err="1" smtClean="0">
                <a:latin typeface="Bookman Old Style"/>
                <a:cs typeface="Bookman Old Style"/>
              </a:rPr>
              <a:t>omplementary</a:t>
            </a:r>
            <a:r>
              <a:rPr sz="2200" b="1" spc="-5" dirty="0" smtClean="0">
                <a:latin typeface="Bookman Old Style"/>
                <a:cs typeface="Bookman Old Style"/>
              </a:rPr>
              <a:t> </a:t>
            </a:r>
            <a:r>
              <a:rPr sz="2200" b="1" spc="-5" dirty="0">
                <a:latin typeface="Bookman Old Style"/>
                <a:cs typeface="Bookman Old Style"/>
              </a:rPr>
              <a:t>opportunities </a:t>
            </a:r>
            <a:r>
              <a:rPr sz="2200" b="0" spc="-5" dirty="0">
                <a:latin typeface="Bookman Old Style"/>
                <a:cs typeface="Bookman Old Style"/>
              </a:rPr>
              <a:t>involve the introduction </a:t>
            </a:r>
            <a:r>
              <a:rPr sz="2200" b="0" spc="-15" dirty="0">
                <a:latin typeface="Bookman Old Style"/>
                <a:cs typeface="Bookman Old Style"/>
              </a:rPr>
              <a:t>of  </a:t>
            </a:r>
            <a:r>
              <a:rPr sz="2200" b="0" spc="-10" dirty="0">
                <a:latin typeface="Bookman Old Style"/>
                <a:cs typeface="Bookman Old Style"/>
              </a:rPr>
              <a:t>new </a:t>
            </a:r>
            <a:r>
              <a:rPr sz="2200" b="0" spc="-5" dirty="0">
                <a:latin typeface="Bookman Old Style"/>
                <a:cs typeface="Bookman Old Style"/>
              </a:rPr>
              <a:t>ideas </a:t>
            </a:r>
            <a:r>
              <a:rPr sz="2200" b="0" spc="-10" dirty="0">
                <a:latin typeface="Bookman Old Style"/>
                <a:cs typeface="Bookman Old Style"/>
              </a:rPr>
              <a:t>and </a:t>
            </a:r>
            <a:r>
              <a:rPr sz="2200" b="0" spc="-5" dirty="0">
                <a:latin typeface="Bookman Old Style"/>
                <a:cs typeface="Bookman Old Style"/>
              </a:rPr>
              <a:t>as such </a:t>
            </a:r>
            <a:r>
              <a:rPr sz="2200" b="0" spc="-10" dirty="0">
                <a:latin typeface="Bookman Old Style"/>
                <a:cs typeface="Bookman Old Style"/>
              </a:rPr>
              <a:t>do </a:t>
            </a:r>
            <a:r>
              <a:rPr sz="2200" b="0" spc="-5" dirty="0">
                <a:latin typeface="Bookman Old Style"/>
                <a:cs typeface="Bookman Old Style"/>
              </a:rPr>
              <a:t>lead </a:t>
            </a:r>
            <a:r>
              <a:rPr sz="2200" b="0" dirty="0">
                <a:latin typeface="Bookman Old Style"/>
                <a:cs typeface="Bookman Old Style"/>
              </a:rPr>
              <a:t>to </a:t>
            </a:r>
            <a:r>
              <a:rPr sz="2200" b="0" spc="-5" dirty="0">
                <a:latin typeface="Bookman Old Style"/>
                <a:cs typeface="Bookman Old Style"/>
              </a:rPr>
              <a:t>certain </a:t>
            </a:r>
            <a:r>
              <a:rPr sz="2200" b="0" spc="-10" dirty="0">
                <a:latin typeface="Bookman Old Style"/>
                <a:cs typeface="Bookman Old Style"/>
              </a:rPr>
              <a:t>amount </a:t>
            </a:r>
            <a:r>
              <a:rPr sz="2200" b="0" spc="-15" dirty="0">
                <a:latin typeface="Bookman Old Style"/>
                <a:cs typeface="Bookman Old Style"/>
              </a:rPr>
              <a:t>of  </a:t>
            </a:r>
            <a:r>
              <a:rPr sz="2200" b="0" spc="-5" dirty="0">
                <a:latin typeface="Bookman Old Style"/>
                <a:cs typeface="Bookman Old Style"/>
              </a:rPr>
              <a:t>change in the existing</a:t>
            </a:r>
            <a:r>
              <a:rPr sz="2200" b="0" spc="35" dirty="0">
                <a:latin typeface="Bookman Old Style"/>
                <a:cs typeface="Bookman Old Style"/>
              </a:rPr>
              <a:t> </a:t>
            </a:r>
            <a:r>
              <a:rPr sz="2200" b="0" spc="-5" dirty="0">
                <a:latin typeface="Bookman Old Style"/>
                <a:cs typeface="Bookman Old Style"/>
              </a:rPr>
              <a:t>structure.</a:t>
            </a:r>
            <a:endParaRPr sz="2200" dirty="0">
              <a:latin typeface="Bookman Old Style"/>
              <a:cs typeface="Bookman Old Style"/>
            </a:endParaRPr>
          </a:p>
          <a:p>
            <a:pPr marL="268605" marR="5715" indent="-256540" algn="just">
              <a:lnSpc>
                <a:spcPct val="100000"/>
              </a:lnSpc>
              <a:spcBef>
                <a:spcPts val="395"/>
              </a:spcBef>
            </a:pPr>
            <a:r>
              <a:rPr lang="en-IN" sz="2200" b="1" spc="-5" dirty="0" smtClean="0">
                <a:latin typeface="Bookman Old Style"/>
                <a:cs typeface="Bookman Old Style"/>
              </a:rPr>
              <a:t>3. B</a:t>
            </a:r>
            <a:r>
              <a:rPr sz="2200" b="1" spc="-5" dirty="0" err="1" smtClean="0">
                <a:latin typeface="Bookman Old Style"/>
                <a:cs typeface="Bookman Old Style"/>
              </a:rPr>
              <a:t>reak</a:t>
            </a:r>
            <a:r>
              <a:rPr lang="en-IN" sz="2200" b="1" spc="-5" dirty="0" smtClean="0">
                <a:latin typeface="Bookman Old Style"/>
                <a:cs typeface="Bookman Old Style"/>
              </a:rPr>
              <a:t>-</a:t>
            </a:r>
            <a:r>
              <a:rPr sz="2200" b="1" spc="-5" dirty="0" smtClean="0">
                <a:latin typeface="Bookman Old Style"/>
                <a:cs typeface="Bookman Old Style"/>
              </a:rPr>
              <a:t>through </a:t>
            </a:r>
            <a:r>
              <a:rPr sz="2200" b="1" spc="-5" dirty="0">
                <a:latin typeface="Bookman Old Style"/>
                <a:cs typeface="Bookman Old Style"/>
              </a:rPr>
              <a:t>opportunities </a:t>
            </a:r>
            <a:r>
              <a:rPr sz="2200" b="0" spc="-10" dirty="0">
                <a:latin typeface="Bookman Old Style"/>
                <a:cs typeface="Bookman Old Style"/>
              </a:rPr>
              <a:t>on </a:t>
            </a:r>
            <a:r>
              <a:rPr sz="2200" b="0" spc="-5" dirty="0">
                <a:latin typeface="Bookman Old Style"/>
                <a:cs typeface="Bookman Old Style"/>
              </a:rPr>
              <a:t>the </a:t>
            </a:r>
            <a:r>
              <a:rPr sz="2200" b="0" spc="-10" dirty="0">
                <a:latin typeface="Bookman Old Style"/>
                <a:cs typeface="Bookman Old Style"/>
              </a:rPr>
              <a:t>other hand, </a:t>
            </a:r>
            <a:r>
              <a:rPr sz="2200" b="0" spc="-5" dirty="0">
                <a:latin typeface="Bookman Old Style"/>
                <a:cs typeface="Bookman Old Style"/>
              </a:rPr>
              <a:t>involve  fundamental changes in both the structure </a:t>
            </a:r>
            <a:r>
              <a:rPr sz="2200" b="0" spc="-10" dirty="0">
                <a:latin typeface="Bookman Old Style"/>
                <a:cs typeface="Bookman Old Style"/>
              </a:rPr>
              <a:t>and  </a:t>
            </a:r>
            <a:r>
              <a:rPr sz="2200" b="0" spc="-5" dirty="0">
                <a:latin typeface="Bookman Old Style"/>
                <a:cs typeface="Bookman Old Style"/>
              </a:rPr>
              <a:t>character </a:t>
            </a:r>
            <a:r>
              <a:rPr sz="2200" b="0" spc="-10" dirty="0">
                <a:latin typeface="Bookman Old Style"/>
                <a:cs typeface="Bookman Old Style"/>
              </a:rPr>
              <a:t>of</a:t>
            </a:r>
            <a:r>
              <a:rPr sz="2200" b="0" spc="10" dirty="0">
                <a:latin typeface="Bookman Old Style"/>
                <a:cs typeface="Bookman Old Style"/>
              </a:rPr>
              <a:t> </a:t>
            </a:r>
            <a:r>
              <a:rPr sz="2200" b="0" spc="-5" dirty="0">
                <a:latin typeface="Bookman Old Style"/>
                <a:cs typeface="Bookman Old Style"/>
              </a:rPr>
              <a:t>business.</a:t>
            </a:r>
            <a:endParaRPr sz="2200" dirty="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9747" y="461772"/>
            <a:ext cx="8174735" cy="67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57157" y="6573208"/>
            <a:ext cx="19113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t>44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en-IN" spc="-5" smtClean="0"/>
              <a:t>44</a:t>
            </a:fld>
            <a:endParaRPr lang="en-IN" spc="-5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7068" y="1500581"/>
            <a:ext cx="8414385" cy="420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45085" indent="-256540" algn="just">
              <a:lnSpc>
                <a:spcPct val="100000"/>
              </a:lnSpc>
              <a:spcBef>
                <a:spcPts val="100"/>
              </a:spcBef>
            </a:pPr>
            <a:r>
              <a:rPr sz="16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600" spc="15" dirty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sz="2400" b="0" spc="-10" dirty="0">
                <a:latin typeface="Bookman Old Style"/>
                <a:cs typeface="Bookman Old Style"/>
              </a:rPr>
              <a:t>The </a:t>
            </a:r>
            <a:r>
              <a:rPr sz="2400" b="0" spc="-5" dirty="0">
                <a:latin typeface="Bookman Old Style"/>
                <a:cs typeface="Bookman Old Style"/>
              </a:rPr>
              <a:t>output </a:t>
            </a:r>
            <a:r>
              <a:rPr sz="2400" b="0" dirty="0">
                <a:latin typeface="Bookman Old Style"/>
                <a:cs typeface="Bookman Old Style"/>
              </a:rPr>
              <a:t>characteristics </a:t>
            </a:r>
            <a:r>
              <a:rPr sz="2400" b="0" spc="-5" dirty="0">
                <a:latin typeface="Bookman Old Style"/>
                <a:cs typeface="Bookman Old Style"/>
              </a:rPr>
              <a:t>of </a:t>
            </a:r>
            <a:r>
              <a:rPr sz="2400" b="0" dirty="0">
                <a:latin typeface="Bookman Old Style"/>
                <a:cs typeface="Bookman Old Style"/>
              </a:rPr>
              <a:t>a </a:t>
            </a:r>
            <a:r>
              <a:rPr sz="2400" b="0" spc="-5" dirty="0">
                <a:latin typeface="Bookman Old Style"/>
                <a:cs typeface="Bookman Old Style"/>
              </a:rPr>
              <a:t>project define </a:t>
            </a:r>
            <a:r>
              <a:rPr sz="2400" b="0" dirty="0">
                <a:latin typeface="Bookman Old Style"/>
                <a:cs typeface="Bookman Old Style"/>
              </a:rPr>
              <a:t>what the  </a:t>
            </a:r>
            <a:r>
              <a:rPr sz="2400" b="0" spc="-5" dirty="0">
                <a:latin typeface="Bookman Old Style"/>
                <a:cs typeface="Bookman Old Style"/>
              </a:rPr>
              <a:t>project </a:t>
            </a:r>
            <a:r>
              <a:rPr sz="2400" b="0" dirty="0">
                <a:latin typeface="Bookman Old Style"/>
                <a:cs typeface="Bookman Old Style"/>
              </a:rPr>
              <a:t>will </a:t>
            </a:r>
            <a:r>
              <a:rPr sz="2400" b="0" spc="-5" dirty="0">
                <a:latin typeface="Bookman Old Style"/>
                <a:cs typeface="Bookman Old Style"/>
              </a:rPr>
              <a:t>generate </a:t>
            </a:r>
            <a:r>
              <a:rPr sz="2400" b="0" dirty="0">
                <a:latin typeface="Bookman Old Style"/>
                <a:cs typeface="Bookman Old Style"/>
              </a:rPr>
              <a:t>in the form </a:t>
            </a:r>
            <a:r>
              <a:rPr sz="2400" b="0" spc="-5" dirty="0">
                <a:latin typeface="Bookman Old Style"/>
                <a:cs typeface="Bookman Old Style"/>
              </a:rPr>
              <a:t>of goods and services,  employment </a:t>
            </a:r>
            <a:r>
              <a:rPr sz="2400" b="0" dirty="0">
                <a:latin typeface="Bookman Old Style"/>
                <a:cs typeface="Bookman Old Style"/>
              </a:rPr>
              <a:t>revenue</a:t>
            </a:r>
            <a:r>
              <a:rPr sz="2400" b="0" spc="-5" dirty="0">
                <a:latin typeface="Bookman Old Style"/>
                <a:cs typeface="Bookman Old Style"/>
              </a:rPr>
              <a:t> etc.</a:t>
            </a:r>
            <a:endParaRPr sz="2400" dirty="0">
              <a:latin typeface="Bookman Old Style"/>
              <a:cs typeface="Bookman Old Style"/>
            </a:endParaRPr>
          </a:p>
          <a:p>
            <a:pPr marL="268605" marR="77470" indent="-256540" algn="just">
              <a:lnSpc>
                <a:spcPct val="100000"/>
              </a:lnSpc>
              <a:spcBef>
                <a:spcPts val="395"/>
              </a:spcBef>
            </a:pPr>
            <a:r>
              <a:rPr sz="16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600" spc="15" dirty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sz="2400" b="0" spc="-10" dirty="0">
                <a:latin typeface="Bookman Old Style"/>
                <a:cs typeface="Bookman Old Style"/>
              </a:rPr>
              <a:t>The </a:t>
            </a:r>
            <a:r>
              <a:rPr sz="2400" b="0" spc="-5" dirty="0">
                <a:latin typeface="Bookman Old Style"/>
                <a:cs typeface="Bookman Old Style"/>
              </a:rPr>
              <a:t>quantity and quality of all </a:t>
            </a:r>
            <a:r>
              <a:rPr sz="2400" b="0" dirty="0">
                <a:latin typeface="Bookman Old Style"/>
                <a:cs typeface="Bookman Old Style"/>
              </a:rPr>
              <a:t>these </a:t>
            </a:r>
            <a:r>
              <a:rPr sz="2400" b="0" spc="-5" dirty="0">
                <a:latin typeface="Bookman Old Style"/>
                <a:cs typeface="Bookman Old Style"/>
              </a:rPr>
              <a:t>output should be  clearly</a:t>
            </a:r>
            <a:r>
              <a:rPr sz="2400" b="0" spc="-20" dirty="0">
                <a:latin typeface="Bookman Old Style"/>
                <a:cs typeface="Bookman Old Style"/>
              </a:rPr>
              <a:t> </a:t>
            </a:r>
            <a:r>
              <a:rPr sz="2400" b="0" spc="-5" dirty="0">
                <a:latin typeface="Bookman Old Style"/>
                <a:cs typeface="Bookman Old Style"/>
              </a:rPr>
              <a:t>specified.</a:t>
            </a:r>
            <a:endParaRPr sz="2400" dirty="0">
              <a:latin typeface="Bookman Old Style"/>
              <a:cs typeface="Bookman Old Style"/>
            </a:endParaRPr>
          </a:p>
          <a:p>
            <a:pPr marL="268605" marR="5080" indent="-256540" algn="just">
              <a:lnSpc>
                <a:spcPct val="100000"/>
              </a:lnSpc>
              <a:spcBef>
                <a:spcPts val="400"/>
              </a:spcBef>
              <a:tabLst>
                <a:tab pos="268605" algn="l"/>
              </a:tabLst>
            </a:pPr>
            <a:r>
              <a:rPr sz="16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6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400" b="0" dirty="0">
                <a:latin typeface="Bookman Old Style"/>
                <a:cs typeface="Bookman Old Style"/>
              </a:rPr>
              <a:t>In </a:t>
            </a:r>
            <a:r>
              <a:rPr sz="2400" b="0" spc="-5" dirty="0">
                <a:latin typeface="Bookman Old Style"/>
                <a:cs typeface="Bookman Old Style"/>
              </a:rPr>
              <a:t>addition every project </a:t>
            </a:r>
            <a:r>
              <a:rPr sz="2400" b="0" dirty="0">
                <a:latin typeface="Bookman Old Style"/>
                <a:cs typeface="Bookman Old Style"/>
              </a:rPr>
              <a:t>will </a:t>
            </a:r>
            <a:r>
              <a:rPr sz="2400" b="0" spc="-5" dirty="0">
                <a:latin typeface="Bookman Old Style"/>
                <a:cs typeface="Bookman Old Style"/>
              </a:rPr>
              <a:t>have </a:t>
            </a:r>
            <a:r>
              <a:rPr sz="2400" b="0" dirty="0">
                <a:latin typeface="Bookman Old Style"/>
                <a:cs typeface="Bookman Old Style"/>
              </a:rPr>
              <a:t>impact </a:t>
            </a:r>
            <a:r>
              <a:rPr sz="2400" b="0" spc="-5" dirty="0">
                <a:latin typeface="Bookman Old Style"/>
                <a:cs typeface="Bookman Old Style"/>
              </a:rPr>
              <a:t>on society. </a:t>
            </a:r>
            <a:r>
              <a:rPr sz="2400" b="0" dirty="0">
                <a:latin typeface="Bookman Old Style"/>
                <a:cs typeface="Bookman Old Style"/>
              </a:rPr>
              <a:t>It  inevitably </a:t>
            </a:r>
            <a:r>
              <a:rPr sz="2400" b="0" spc="-5" dirty="0">
                <a:latin typeface="Bookman Old Style"/>
                <a:cs typeface="Bookman Old Style"/>
              </a:rPr>
              <a:t>affects </a:t>
            </a:r>
            <a:r>
              <a:rPr sz="2400" b="0" dirty="0">
                <a:latin typeface="Bookman Old Style"/>
                <a:cs typeface="Bookman Old Style"/>
              </a:rPr>
              <a:t>the </a:t>
            </a:r>
            <a:r>
              <a:rPr sz="2400" b="0" spc="-5" dirty="0">
                <a:latin typeface="Bookman Old Style"/>
                <a:cs typeface="Bookman Old Style"/>
              </a:rPr>
              <a:t>current equilibriums of demand  and supply </a:t>
            </a:r>
            <a:r>
              <a:rPr sz="2400" b="0" dirty="0">
                <a:latin typeface="Bookman Old Style"/>
                <a:cs typeface="Bookman Old Style"/>
              </a:rPr>
              <a:t>in the</a:t>
            </a:r>
            <a:r>
              <a:rPr sz="2400" b="0" spc="-10" dirty="0">
                <a:latin typeface="Bookman Old Style"/>
                <a:cs typeface="Bookman Old Style"/>
              </a:rPr>
              <a:t> </a:t>
            </a:r>
            <a:r>
              <a:rPr sz="2400" b="0" spc="-5" dirty="0">
                <a:latin typeface="Bookman Old Style"/>
                <a:cs typeface="Bookman Old Style"/>
              </a:rPr>
              <a:t>economy.</a:t>
            </a:r>
            <a:endParaRPr sz="2400" dirty="0">
              <a:latin typeface="Bookman Old Style"/>
              <a:cs typeface="Bookman Old Style"/>
            </a:endParaRPr>
          </a:p>
          <a:p>
            <a:pPr marL="268605" marR="17780" indent="-256540" algn="just">
              <a:lnSpc>
                <a:spcPct val="100000"/>
              </a:lnSpc>
              <a:spcBef>
                <a:spcPts val="409"/>
              </a:spcBef>
              <a:tabLst>
                <a:tab pos="268605" algn="l"/>
              </a:tabLst>
            </a:pPr>
            <a:r>
              <a:rPr sz="16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6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400" b="0" dirty="0">
                <a:latin typeface="Bookman Old Style"/>
                <a:cs typeface="Bookman Old Style"/>
              </a:rPr>
              <a:t>It is </a:t>
            </a:r>
            <a:r>
              <a:rPr sz="2400" b="0" spc="-5" dirty="0">
                <a:latin typeface="Bookman Old Style"/>
                <a:cs typeface="Bookman Old Style"/>
              </a:rPr>
              <a:t>necessary </a:t>
            </a:r>
            <a:r>
              <a:rPr sz="2400" b="0" dirty="0">
                <a:latin typeface="Bookman Old Style"/>
                <a:cs typeface="Bookman Old Style"/>
              </a:rPr>
              <a:t>to evaluate carefully the </a:t>
            </a:r>
            <a:r>
              <a:rPr sz="2400" b="0" spc="-5" dirty="0">
                <a:latin typeface="Bookman Old Style"/>
                <a:cs typeface="Bookman Old Style"/>
              </a:rPr>
              <a:t>sacrifice which  </a:t>
            </a:r>
            <a:r>
              <a:rPr sz="2400" b="0" dirty="0">
                <a:latin typeface="Bookman Old Style"/>
                <a:cs typeface="Bookman Old Style"/>
              </a:rPr>
              <a:t>the </a:t>
            </a:r>
            <a:r>
              <a:rPr sz="2400" b="0" spc="-5" dirty="0">
                <a:latin typeface="Bookman Old Style"/>
                <a:cs typeface="Bookman Old Style"/>
              </a:rPr>
              <a:t>society </a:t>
            </a:r>
            <a:r>
              <a:rPr sz="2400" b="0" dirty="0">
                <a:latin typeface="Bookman Old Style"/>
                <a:cs typeface="Bookman Old Style"/>
              </a:rPr>
              <a:t>will </a:t>
            </a:r>
            <a:r>
              <a:rPr sz="2400" b="0" spc="-5" dirty="0">
                <a:latin typeface="Bookman Old Style"/>
                <a:cs typeface="Bookman Old Style"/>
              </a:rPr>
              <a:t>be </a:t>
            </a:r>
            <a:r>
              <a:rPr sz="2400" b="0" dirty="0">
                <a:latin typeface="Bookman Old Style"/>
                <a:cs typeface="Bookman Old Style"/>
              </a:rPr>
              <a:t>required to make </a:t>
            </a:r>
            <a:r>
              <a:rPr sz="2400" b="0" spc="-5" dirty="0">
                <a:latin typeface="Bookman Old Style"/>
                <a:cs typeface="Bookman Old Style"/>
              </a:rPr>
              <a:t>and </a:t>
            </a:r>
            <a:r>
              <a:rPr sz="2400" b="0" dirty="0">
                <a:latin typeface="Bookman Old Style"/>
                <a:cs typeface="Bookman Old Style"/>
              </a:rPr>
              <a:t>the </a:t>
            </a:r>
            <a:r>
              <a:rPr sz="2400" b="0" spc="-5" dirty="0">
                <a:latin typeface="Bookman Old Style"/>
                <a:cs typeface="Bookman Old Style"/>
              </a:rPr>
              <a:t>benefits  </a:t>
            </a:r>
            <a:r>
              <a:rPr sz="2400" b="0" dirty="0">
                <a:latin typeface="Bookman Old Style"/>
                <a:cs typeface="Bookman Old Style"/>
              </a:rPr>
              <a:t>will </a:t>
            </a:r>
            <a:r>
              <a:rPr sz="2400" b="0" spc="-5" dirty="0">
                <a:latin typeface="Bookman Old Style"/>
                <a:cs typeface="Bookman Old Style"/>
              </a:rPr>
              <a:t>not accrue </a:t>
            </a:r>
            <a:r>
              <a:rPr sz="2400" b="0" dirty="0">
                <a:latin typeface="Bookman Old Style"/>
                <a:cs typeface="Bookman Old Style"/>
              </a:rPr>
              <a:t>to the </a:t>
            </a:r>
            <a:r>
              <a:rPr sz="2400" b="0" spc="-5" dirty="0">
                <a:latin typeface="Bookman Old Style"/>
                <a:cs typeface="Bookman Old Style"/>
              </a:rPr>
              <a:t>society </a:t>
            </a:r>
            <a:r>
              <a:rPr sz="2400" b="0" dirty="0">
                <a:latin typeface="Bookman Old Style"/>
                <a:cs typeface="Bookman Old Style"/>
              </a:rPr>
              <a:t>from a </a:t>
            </a:r>
            <a:r>
              <a:rPr sz="2400" b="0" spc="-5" dirty="0">
                <a:latin typeface="Bookman Old Style"/>
                <a:cs typeface="Bookman Old Style"/>
              </a:rPr>
              <a:t>given</a:t>
            </a:r>
            <a:r>
              <a:rPr sz="2400" b="0" spc="-50" dirty="0">
                <a:latin typeface="Bookman Old Style"/>
                <a:cs typeface="Bookman Old Style"/>
              </a:rPr>
              <a:t> </a:t>
            </a:r>
            <a:r>
              <a:rPr sz="2400" b="0" spc="-5" dirty="0">
                <a:latin typeface="Bookman Old Style"/>
                <a:cs typeface="Bookman Old Style"/>
              </a:rPr>
              <a:t>project.</a:t>
            </a:r>
            <a:endParaRPr sz="2400" dirty="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9747" y="461772"/>
            <a:ext cx="8174735" cy="67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57157" y="6573208"/>
            <a:ext cx="19113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t>45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en-IN" spc="-5" smtClean="0"/>
              <a:t>45</a:t>
            </a:fld>
            <a:endParaRPr lang="en-IN" spc="-5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748" y="1500581"/>
            <a:ext cx="8759826" cy="3886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6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400" b="0" spc="-5" dirty="0">
                <a:latin typeface="Bookman Old Style"/>
                <a:cs typeface="Bookman Old Style"/>
              </a:rPr>
              <a:t>Project identification cannot be complete</a:t>
            </a:r>
            <a:r>
              <a:rPr sz="2400" b="0" spc="25" dirty="0">
                <a:latin typeface="Bookman Old Style"/>
                <a:cs typeface="Bookman Old Style"/>
              </a:rPr>
              <a:t> </a:t>
            </a:r>
            <a:r>
              <a:rPr sz="2400" b="0" spc="-5" dirty="0">
                <a:latin typeface="Bookman Old Style"/>
                <a:cs typeface="Bookman Old Style"/>
              </a:rPr>
              <a:t>without</a:t>
            </a:r>
            <a:endParaRPr sz="2400" dirty="0">
              <a:latin typeface="Bookman Old Style"/>
              <a:cs typeface="Bookman Old Style"/>
            </a:endParaRPr>
          </a:p>
          <a:p>
            <a:pPr marL="268605" algn="just">
              <a:lnSpc>
                <a:spcPct val="100000"/>
              </a:lnSpc>
            </a:pPr>
            <a:r>
              <a:rPr sz="2400" b="0" dirty="0">
                <a:latin typeface="Bookman Old Style"/>
                <a:cs typeface="Bookman Old Style"/>
              </a:rPr>
              <a:t>identifying the </a:t>
            </a:r>
            <a:r>
              <a:rPr sz="2400" b="0" spc="-5" dirty="0">
                <a:latin typeface="Bookman Old Style"/>
                <a:cs typeface="Bookman Old Style"/>
              </a:rPr>
              <a:t>characteristics of </a:t>
            </a:r>
            <a:r>
              <a:rPr sz="2400" b="0" dirty="0">
                <a:latin typeface="Bookman Old Style"/>
                <a:cs typeface="Bookman Old Style"/>
              </a:rPr>
              <a:t>the</a:t>
            </a:r>
            <a:r>
              <a:rPr sz="2400" b="0" spc="-20" dirty="0">
                <a:latin typeface="Bookman Old Style"/>
                <a:cs typeface="Bookman Old Style"/>
              </a:rPr>
              <a:t> </a:t>
            </a:r>
            <a:r>
              <a:rPr sz="2400" b="0" spc="-5" dirty="0">
                <a:latin typeface="Bookman Old Style"/>
                <a:cs typeface="Bookman Old Style"/>
              </a:rPr>
              <a:t>project.</a:t>
            </a:r>
            <a:endParaRPr sz="2400" dirty="0">
              <a:latin typeface="Bookman Old Style"/>
              <a:cs typeface="Bookman Old Style"/>
            </a:endParaRPr>
          </a:p>
          <a:p>
            <a:pPr marL="268605" marR="603250" indent="-256540" algn="just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sz="16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6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400" b="0" spc="-5" dirty="0">
                <a:latin typeface="Bookman Old Style"/>
                <a:cs typeface="Bookman Old Style"/>
              </a:rPr>
              <a:t>Every project has </a:t>
            </a:r>
            <a:r>
              <a:rPr sz="2400" b="0" dirty="0">
                <a:latin typeface="Bookman Old Style"/>
                <a:cs typeface="Bookman Old Style"/>
              </a:rPr>
              <a:t>three elements—inputs, </a:t>
            </a:r>
            <a:r>
              <a:rPr sz="2400" b="0" spc="-5" dirty="0">
                <a:latin typeface="Bookman Old Style"/>
                <a:cs typeface="Bookman Old Style"/>
              </a:rPr>
              <a:t>outputs  and social costs and</a:t>
            </a:r>
            <a:r>
              <a:rPr sz="2400" b="0" spc="-25" dirty="0">
                <a:latin typeface="Bookman Old Style"/>
                <a:cs typeface="Bookman Old Style"/>
              </a:rPr>
              <a:t> </a:t>
            </a:r>
            <a:r>
              <a:rPr sz="2400" b="0" spc="-5" dirty="0">
                <a:latin typeface="Bookman Old Style"/>
                <a:cs typeface="Bookman Old Style"/>
              </a:rPr>
              <a:t>benefits.</a:t>
            </a:r>
            <a:endParaRPr sz="2400" dirty="0">
              <a:latin typeface="Bookman Old Style"/>
              <a:cs typeface="Bookman Old Style"/>
            </a:endParaRPr>
          </a:p>
          <a:p>
            <a:pPr marL="268605" marR="65405" indent="-256540" algn="just">
              <a:lnSpc>
                <a:spcPct val="100000"/>
              </a:lnSpc>
              <a:spcBef>
                <a:spcPts val="400"/>
              </a:spcBef>
              <a:tabLst>
                <a:tab pos="268605" algn="l"/>
              </a:tabLst>
            </a:pPr>
            <a:r>
              <a:rPr sz="16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6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400" b="0" spc="-10" dirty="0">
                <a:latin typeface="Bookman Old Style"/>
                <a:cs typeface="Bookman Old Style"/>
              </a:rPr>
              <a:t>The </a:t>
            </a:r>
            <a:r>
              <a:rPr sz="2400" b="0" spc="-5" dirty="0">
                <a:latin typeface="Bookman Old Style"/>
                <a:cs typeface="Bookman Old Style"/>
              </a:rPr>
              <a:t>input characteristics define </a:t>
            </a:r>
            <a:r>
              <a:rPr sz="2400" b="0" dirty="0">
                <a:latin typeface="Bookman Old Style"/>
                <a:cs typeface="Bookman Old Style"/>
              </a:rPr>
              <a:t>what the </a:t>
            </a:r>
            <a:r>
              <a:rPr sz="2400" b="0" spc="-5" dirty="0">
                <a:latin typeface="Bookman Old Style"/>
                <a:cs typeface="Bookman Old Style"/>
              </a:rPr>
              <a:t>project will  consume </a:t>
            </a:r>
            <a:r>
              <a:rPr sz="2400" b="0" dirty="0">
                <a:latin typeface="Bookman Old Style"/>
                <a:cs typeface="Bookman Old Style"/>
              </a:rPr>
              <a:t>in terms </a:t>
            </a:r>
            <a:r>
              <a:rPr sz="2400" b="0" spc="-5" dirty="0">
                <a:latin typeface="Bookman Old Style"/>
                <a:cs typeface="Bookman Old Style"/>
              </a:rPr>
              <a:t>of </a:t>
            </a:r>
            <a:r>
              <a:rPr sz="2400" b="0" dirty="0">
                <a:latin typeface="Bookman Old Style"/>
                <a:cs typeface="Bookman Old Style"/>
              </a:rPr>
              <a:t>raw material, </a:t>
            </a:r>
            <a:r>
              <a:rPr sz="2400" b="0" spc="-5" dirty="0">
                <a:latin typeface="Bookman Old Style"/>
                <a:cs typeface="Bookman Old Style"/>
              </a:rPr>
              <a:t>energy,</a:t>
            </a:r>
            <a:r>
              <a:rPr sz="2400" b="0" spc="-130" dirty="0">
                <a:latin typeface="Bookman Old Style"/>
                <a:cs typeface="Bookman Old Style"/>
              </a:rPr>
              <a:t> </a:t>
            </a:r>
            <a:r>
              <a:rPr sz="2400" b="0" dirty="0">
                <a:latin typeface="Bookman Old Style"/>
                <a:cs typeface="Bookman Old Style"/>
              </a:rPr>
              <a:t>manpower,  finance </a:t>
            </a:r>
            <a:r>
              <a:rPr sz="2400" b="0" spc="-5" dirty="0">
                <a:latin typeface="Bookman Old Style"/>
                <a:cs typeface="Bookman Old Style"/>
              </a:rPr>
              <a:t>and organizational</a:t>
            </a:r>
            <a:r>
              <a:rPr sz="2400" b="0" spc="-30" dirty="0">
                <a:latin typeface="Bookman Old Style"/>
                <a:cs typeface="Bookman Old Style"/>
              </a:rPr>
              <a:t> </a:t>
            </a:r>
            <a:r>
              <a:rPr sz="2400" b="0" dirty="0">
                <a:latin typeface="Bookman Old Style"/>
                <a:cs typeface="Bookman Old Style"/>
              </a:rPr>
              <a:t>setup.</a:t>
            </a:r>
            <a:endParaRPr sz="2400" dirty="0">
              <a:latin typeface="Bookman Old Style"/>
              <a:cs typeface="Bookman Old Style"/>
            </a:endParaRPr>
          </a:p>
          <a:p>
            <a:pPr marL="268605" marR="5080" indent="-256540" algn="just">
              <a:lnSpc>
                <a:spcPct val="106900"/>
              </a:lnSpc>
              <a:spcBef>
                <a:spcPts val="210"/>
              </a:spcBef>
              <a:tabLst>
                <a:tab pos="364490" algn="l"/>
                <a:tab pos="6182995" algn="l"/>
              </a:tabLst>
            </a:pPr>
            <a:r>
              <a:rPr sz="16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600" spc="15" dirty="0">
                <a:solidFill>
                  <a:srgbClr val="4F81BC"/>
                </a:solidFill>
                <a:latin typeface="Times New Roman"/>
                <a:cs typeface="Times New Roman"/>
              </a:rPr>
              <a:t>		</a:t>
            </a:r>
            <a:r>
              <a:rPr sz="2400" b="0" spc="-10" dirty="0">
                <a:latin typeface="Bookman Old Style"/>
                <a:cs typeface="Bookman Old Style"/>
              </a:rPr>
              <a:t>The </a:t>
            </a:r>
            <a:r>
              <a:rPr sz="2400" b="0" spc="-5" dirty="0">
                <a:latin typeface="Bookman Old Style"/>
                <a:cs typeface="Bookman Old Style"/>
              </a:rPr>
              <a:t>native and </a:t>
            </a:r>
            <a:r>
              <a:rPr sz="2400" b="0" dirty="0">
                <a:latin typeface="Bookman Old Style"/>
                <a:cs typeface="Bookman Old Style"/>
              </a:rPr>
              <a:t>magnitude </a:t>
            </a:r>
            <a:r>
              <a:rPr sz="2400" b="0" spc="-5" dirty="0">
                <a:latin typeface="Bookman Old Style"/>
                <a:cs typeface="Bookman Old Style"/>
              </a:rPr>
              <a:t>of </a:t>
            </a:r>
            <a:r>
              <a:rPr sz="2400" b="0" dirty="0">
                <a:latin typeface="Bookman Old Style"/>
                <a:cs typeface="Bookman Old Style"/>
              </a:rPr>
              <a:t>these input must </a:t>
            </a:r>
            <a:r>
              <a:rPr sz="2400" b="0" spc="-5" dirty="0">
                <a:latin typeface="Bookman Old Style"/>
                <a:cs typeface="Bookman Old Style"/>
              </a:rPr>
              <a:t>be  determine</a:t>
            </a:r>
            <a:r>
              <a:rPr sz="2400" b="0" dirty="0">
                <a:latin typeface="Bookman Old Style"/>
                <a:cs typeface="Bookman Old Style"/>
              </a:rPr>
              <a:t>d</a:t>
            </a:r>
            <a:r>
              <a:rPr sz="2400" b="0" spc="-15" dirty="0">
                <a:latin typeface="Bookman Old Style"/>
                <a:cs typeface="Bookman Old Style"/>
              </a:rPr>
              <a:t> </a:t>
            </a:r>
            <a:r>
              <a:rPr sz="2400" b="0" spc="-5" dirty="0">
                <a:latin typeface="Bookman Old Style"/>
                <a:cs typeface="Bookman Old Style"/>
              </a:rPr>
              <a:t>i</a:t>
            </a:r>
            <a:r>
              <a:rPr sz="2400" b="0" dirty="0">
                <a:latin typeface="Bookman Old Style"/>
                <a:cs typeface="Bookman Old Style"/>
              </a:rPr>
              <a:t>n</a:t>
            </a:r>
            <a:r>
              <a:rPr sz="2400" b="0" spc="-5" dirty="0">
                <a:latin typeface="Bookman Old Style"/>
                <a:cs typeface="Bookman Old Style"/>
              </a:rPr>
              <a:t> orde</a:t>
            </a:r>
            <a:r>
              <a:rPr sz="2400" b="0" dirty="0">
                <a:latin typeface="Bookman Old Style"/>
                <a:cs typeface="Bookman Old Style"/>
              </a:rPr>
              <a:t>r</a:t>
            </a:r>
            <a:r>
              <a:rPr sz="2400" b="0" spc="-15" dirty="0">
                <a:latin typeface="Bookman Old Style"/>
                <a:cs typeface="Bookman Old Style"/>
              </a:rPr>
              <a:t> </a:t>
            </a:r>
            <a:r>
              <a:rPr sz="2400" b="0" spc="-5" dirty="0">
                <a:latin typeface="Bookman Old Style"/>
                <a:cs typeface="Bookman Old Style"/>
              </a:rPr>
              <a:t>t</a:t>
            </a:r>
            <a:r>
              <a:rPr sz="2400" b="0" dirty="0">
                <a:latin typeface="Bookman Old Style"/>
                <a:cs typeface="Bookman Old Style"/>
              </a:rPr>
              <a:t>o</a:t>
            </a:r>
            <a:r>
              <a:rPr sz="2400" b="0" spc="-5" dirty="0">
                <a:latin typeface="Bookman Old Style"/>
                <a:cs typeface="Bookman Old Style"/>
              </a:rPr>
              <a:t> mak</a:t>
            </a:r>
            <a:r>
              <a:rPr sz="2400" b="0" dirty="0">
                <a:latin typeface="Bookman Old Style"/>
                <a:cs typeface="Bookman Old Style"/>
              </a:rPr>
              <a:t>e</a:t>
            </a:r>
            <a:r>
              <a:rPr sz="2400" b="0" spc="-15" dirty="0">
                <a:latin typeface="Bookman Old Style"/>
                <a:cs typeface="Bookman Old Style"/>
              </a:rPr>
              <a:t> </a:t>
            </a:r>
            <a:r>
              <a:rPr sz="2400" b="0" spc="-5" dirty="0">
                <a:latin typeface="Bookman Old Style"/>
                <a:cs typeface="Bookman Old Style"/>
              </a:rPr>
              <a:t>th</a:t>
            </a:r>
            <a:r>
              <a:rPr sz="2400" b="0" dirty="0">
                <a:latin typeface="Bookman Old Style"/>
                <a:cs typeface="Bookman Old Style"/>
              </a:rPr>
              <a:t>e</a:t>
            </a:r>
            <a:r>
              <a:rPr sz="2400" b="0" spc="-5" dirty="0">
                <a:latin typeface="Bookman Old Style"/>
                <a:cs typeface="Bookman Old Style"/>
              </a:rPr>
              <a:t> inpu</a:t>
            </a:r>
            <a:r>
              <a:rPr sz="2400" b="0" dirty="0">
                <a:latin typeface="Bookman Old Style"/>
                <a:cs typeface="Bookman Old Style"/>
              </a:rPr>
              <a:t>t	</a:t>
            </a:r>
            <a:r>
              <a:rPr sz="2400" b="0" spc="-5" dirty="0">
                <a:latin typeface="Bookman Old Style"/>
                <a:cs typeface="Bookman Old Style"/>
              </a:rPr>
              <a:t>characteristics  explicit.</a:t>
            </a:r>
            <a:endParaRPr sz="2400" dirty="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9747" y="461772"/>
            <a:ext cx="8174735" cy="67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57157" y="6573208"/>
            <a:ext cx="19113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t>46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en-IN" spc="-5" smtClean="0"/>
              <a:t>46</a:t>
            </a:fld>
            <a:endParaRPr lang="en-IN" spc="-5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499057"/>
            <a:ext cx="7961630" cy="4131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>
              <a:lnSpc>
                <a:spcPct val="100000"/>
              </a:lnSpc>
              <a:spcBef>
                <a:spcPts val="100"/>
              </a:spcBef>
              <a:tabLst>
                <a:tab pos="1617345" algn="l"/>
                <a:tab pos="3426460" algn="l"/>
                <a:tab pos="5004435" algn="l"/>
                <a:tab pos="5488940" algn="l"/>
                <a:tab pos="6866890" algn="l"/>
                <a:tab pos="7627620" algn="l"/>
              </a:tabLst>
            </a:pPr>
            <a:r>
              <a:rPr sz="2700" b="0" spc="-5" dirty="0">
                <a:latin typeface="Bookman Old Style"/>
                <a:cs typeface="Bookman Old Style"/>
              </a:rPr>
              <a:t>Projec</a:t>
            </a:r>
            <a:r>
              <a:rPr sz="2700" b="0" dirty="0">
                <a:latin typeface="Bookman Old Style"/>
                <a:cs typeface="Bookman Old Style"/>
              </a:rPr>
              <a:t>t	feasibi</a:t>
            </a:r>
            <a:r>
              <a:rPr sz="2700" b="0" spc="-15" dirty="0">
                <a:latin typeface="Bookman Old Style"/>
                <a:cs typeface="Bookman Old Style"/>
              </a:rPr>
              <a:t>l</a:t>
            </a:r>
            <a:r>
              <a:rPr sz="2700" b="0" dirty="0">
                <a:latin typeface="Bookman Old Style"/>
                <a:cs typeface="Bookman Old Style"/>
              </a:rPr>
              <a:t>i</a:t>
            </a:r>
            <a:r>
              <a:rPr sz="2700" b="0" spc="-15" dirty="0">
                <a:latin typeface="Bookman Old Style"/>
                <a:cs typeface="Bookman Old Style"/>
              </a:rPr>
              <a:t>t</a:t>
            </a:r>
            <a:r>
              <a:rPr sz="2700" b="0" dirty="0">
                <a:latin typeface="Bookman Old Style"/>
                <a:cs typeface="Bookman Old Style"/>
              </a:rPr>
              <a:t>y	</a:t>
            </a:r>
            <a:r>
              <a:rPr sz="2700" b="0" spc="-5" dirty="0">
                <a:latin typeface="Bookman Old Style"/>
                <a:cs typeface="Bookman Old Style"/>
              </a:rPr>
              <a:t>a</a:t>
            </a:r>
            <a:r>
              <a:rPr sz="2700" b="0" spc="5" dirty="0">
                <a:latin typeface="Bookman Old Style"/>
                <a:cs typeface="Bookman Old Style"/>
              </a:rPr>
              <a:t>n</a:t>
            </a:r>
            <a:r>
              <a:rPr sz="2700" b="0" spc="-5" dirty="0">
                <a:latin typeface="Bookman Old Style"/>
                <a:cs typeface="Bookman Old Style"/>
              </a:rPr>
              <a:t>alysi</a:t>
            </a:r>
            <a:r>
              <a:rPr sz="2700" b="0" dirty="0">
                <a:latin typeface="Bookman Old Style"/>
                <a:cs typeface="Bookman Old Style"/>
              </a:rPr>
              <a:t>s	</a:t>
            </a:r>
            <a:r>
              <a:rPr sz="2700" b="0" spc="-10" dirty="0">
                <a:latin typeface="Bookman Old Style"/>
                <a:cs typeface="Bookman Old Style"/>
              </a:rPr>
              <a:t>i</a:t>
            </a:r>
            <a:r>
              <a:rPr sz="2700" b="0" dirty="0">
                <a:latin typeface="Bookman Old Style"/>
                <a:cs typeface="Bookman Old Style"/>
              </a:rPr>
              <a:t>s	</a:t>
            </a:r>
            <a:r>
              <a:rPr sz="2700" b="0" spc="-5" dirty="0">
                <a:latin typeface="Bookman Old Style"/>
                <a:cs typeface="Bookman Old Style"/>
              </a:rPr>
              <a:t>carrie</a:t>
            </a:r>
            <a:r>
              <a:rPr sz="2700" b="0" dirty="0">
                <a:latin typeface="Bookman Old Style"/>
                <a:cs typeface="Bookman Old Style"/>
              </a:rPr>
              <a:t>d	</a:t>
            </a:r>
            <a:r>
              <a:rPr sz="2700" b="0" spc="-5" dirty="0">
                <a:latin typeface="Bookman Old Style"/>
                <a:cs typeface="Bookman Old Style"/>
              </a:rPr>
              <a:t>ou</a:t>
            </a:r>
            <a:r>
              <a:rPr sz="2700" b="0" dirty="0">
                <a:latin typeface="Bookman Old Style"/>
                <a:cs typeface="Bookman Old Style"/>
              </a:rPr>
              <a:t>t	</a:t>
            </a:r>
            <a:r>
              <a:rPr sz="2700" b="0" spc="-10" dirty="0">
                <a:latin typeface="Bookman Old Style"/>
                <a:cs typeface="Bookman Old Style"/>
              </a:rPr>
              <a:t>to  </a:t>
            </a:r>
            <a:r>
              <a:rPr sz="2700" b="0" spc="-5" dirty="0">
                <a:latin typeface="Bookman Old Style"/>
                <a:cs typeface="Bookman Old Style"/>
              </a:rPr>
              <a:t>ensure viability of project.</a:t>
            </a:r>
            <a:endParaRPr sz="2700" dirty="0">
              <a:latin typeface="Bookman Old Style"/>
              <a:cs typeface="Bookman Old Styl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646680" algn="l"/>
              </a:tabLst>
            </a:pPr>
            <a:r>
              <a:rPr sz="2700" b="0" spc="-10" dirty="0">
                <a:latin typeface="Bookman Old Style"/>
                <a:cs typeface="Bookman Old Style"/>
              </a:rPr>
              <a:t>The</a:t>
            </a:r>
            <a:r>
              <a:rPr sz="2700" b="0" spc="10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important	project feasibility study</a:t>
            </a:r>
            <a:r>
              <a:rPr sz="2700" b="0" spc="-20" dirty="0">
                <a:latin typeface="Bookman Old Style"/>
                <a:cs typeface="Bookman Old Style"/>
              </a:rPr>
              <a:t> </a:t>
            </a:r>
            <a:r>
              <a:rPr sz="2700" b="0" spc="-10" dirty="0">
                <a:latin typeface="Bookman Old Style"/>
                <a:cs typeface="Bookman Old Style"/>
              </a:rPr>
              <a:t>is</a:t>
            </a:r>
            <a:endParaRPr sz="2700" dirty="0">
              <a:latin typeface="Bookman Old Style"/>
              <a:cs typeface="Bookman Old Style"/>
            </a:endParaRPr>
          </a:p>
          <a:p>
            <a:pPr marL="441959" indent="-429895">
              <a:lnSpc>
                <a:spcPct val="100000"/>
              </a:lnSpc>
              <a:spcBef>
                <a:spcPts val="409"/>
              </a:spcBef>
              <a:buAutoNum type="arabicPeriod"/>
              <a:tabLst>
                <a:tab pos="442595" algn="l"/>
              </a:tabLst>
            </a:pPr>
            <a:r>
              <a:rPr sz="2700" b="1" dirty="0">
                <a:latin typeface="Bookman Old Style"/>
                <a:cs typeface="Bookman Old Style"/>
              </a:rPr>
              <a:t>Market</a:t>
            </a:r>
            <a:r>
              <a:rPr sz="2700" b="1" spc="-25" dirty="0">
                <a:latin typeface="Bookman Old Style"/>
                <a:cs typeface="Bookman Old Style"/>
              </a:rPr>
              <a:t> </a:t>
            </a:r>
            <a:r>
              <a:rPr sz="2700" b="1" spc="-5" dirty="0">
                <a:latin typeface="Bookman Old Style"/>
                <a:cs typeface="Bookman Old Style"/>
              </a:rPr>
              <a:t>feasibility</a:t>
            </a:r>
            <a:endParaRPr sz="2700" b="1" dirty="0">
              <a:latin typeface="Bookman Old Style"/>
              <a:cs typeface="Bookman Old Style"/>
            </a:endParaRPr>
          </a:p>
          <a:p>
            <a:pPr marL="441959" indent="-429895">
              <a:lnSpc>
                <a:spcPct val="100000"/>
              </a:lnSpc>
              <a:spcBef>
                <a:spcPts val="395"/>
              </a:spcBef>
              <a:buAutoNum type="arabicPeriod"/>
              <a:tabLst>
                <a:tab pos="442595" algn="l"/>
              </a:tabLst>
            </a:pPr>
            <a:r>
              <a:rPr sz="2700" b="1" spc="-5" dirty="0">
                <a:latin typeface="Bookman Old Style"/>
                <a:cs typeface="Bookman Old Style"/>
              </a:rPr>
              <a:t>Technical feasibility</a:t>
            </a:r>
            <a:endParaRPr sz="2700" b="1" dirty="0">
              <a:latin typeface="Bookman Old Style"/>
              <a:cs typeface="Bookman Old Style"/>
            </a:endParaRPr>
          </a:p>
          <a:p>
            <a:pPr marL="441959" indent="-429895">
              <a:lnSpc>
                <a:spcPct val="100000"/>
              </a:lnSpc>
              <a:spcBef>
                <a:spcPts val="395"/>
              </a:spcBef>
              <a:buAutoNum type="arabicPeriod"/>
              <a:tabLst>
                <a:tab pos="442595" algn="l"/>
              </a:tabLst>
            </a:pPr>
            <a:r>
              <a:rPr sz="2700" b="1" spc="-5" dirty="0">
                <a:latin typeface="Bookman Old Style"/>
                <a:cs typeface="Bookman Old Style"/>
              </a:rPr>
              <a:t>Financial feasibility</a:t>
            </a:r>
            <a:endParaRPr sz="2700" b="1" dirty="0">
              <a:latin typeface="Bookman Old Style"/>
              <a:cs typeface="Bookman Old Style"/>
            </a:endParaRPr>
          </a:p>
          <a:p>
            <a:pPr marL="441959" indent="-429895">
              <a:lnSpc>
                <a:spcPct val="100000"/>
              </a:lnSpc>
              <a:spcBef>
                <a:spcPts val="409"/>
              </a:spcBef>
              <a:buAutoNum type="arabicPeriod"/>
              <a:tabLst>
                <a:tab pos="442595" algn="l"/>
              </a:tabLst>
            </a:pPr>
            <a:r>
              <a:rPr sz="2700" b="1" spc="-5" dirty="0">
                <a:latin typeface="Bookman Old Style"/>
                <a:cs typeface="Bookman Old Style"/>
              </a:rPr>
              <a:t>Economic feasibility</a:t>
            </a:r>
            <a:endParaRPr sz="2700" b="1" dirty="0">
              <a:latin typeface="Bookman Old Style"/>
              <a:cs typeface="Bookman Old Style"/>
            </a:endParaRPr>
          </a:p>
          <a:p>
            <a:pPr marL="441959" indent="-429895">
              <a:lnSpc>
                <a:spcPct val="100000"/>
              </a:lnSpc>
              <a:spcBef>
                <a:spcPts val="395"/>
              </a:spcBef>
              <a:buAutoNum type="arabicPeriod"/>
              <a:tabLst>
                <a:tab pos="442595" algn="l"/>
              </a:tabLst>
            </a:pPr>
            <a:r>
              <a:rPr sz="2700" b="1" spc="-5" dirty="0">
                <a:latin typeface="Bookman Old Style"/>
                <a:cs typeface="Bookman Old Style"/>
              </a:rPr>
              <a:t>Ecological</a:t>
            </a:r>
            <a:r>
              <a:rPr sz="2700" b="1" spc="-10" dirty="0">
                <a:latin typeface="Bookman Old Style"/>
                <a:cs typeface="Bookman Old Style"/>
              </a:rPr>
              <a:t> </a:t>
            </a:r>
            <a:r>
              <a:rPr sz="2700" b="1" spc="-5" dirty="0">
                <a:latin typeface="Bookman Old Style"/>
                <a:cs typeface="Bookman Old Style"/>
              </a:rPr>
              <a:t>feasibility</a:t>
            </a:r>
            <a:endParaRPr sz="2700" b="1" dirty="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3172" y="123444"/>
            <a:ext cx="8151876" cy="77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57157" y="6573208"/>
            <a:ext cx="19113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t>47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en-IN" spc="-5" smtClean="0"/>
              <a:t>47</a:t>
            </a:fld>
            <a:endParaRPr lang="en-IN" spc="-5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252476"/>
            <a:ext cx="8757285" cy="1764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latin typeface="Arial"/>
                <a:cs typeface="Arial"/>
              </a:rPr>
              <a:t>Market</a:t>
            </a:r>
            <a:r>
              <a:rPr sz="2600" b="1" spc="-3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feasibility</a:t>
            </a:r>
            <a:endParaRPr sz="26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0"/>
              </a:spcBef>
            </a:pPr>
            <a:r>
              <a:rPr sz="2200" b="0" spc="-5" dirty="0">
                <a:latin typeface="Arial"/>
                <a:cs typeface="Arial"/>
              </a:rPr>
              <a:t>Market </a:t>
            </a:r>
            <a:r>
              <a:rPr sz="2200" b="0" dirty="0">
                <a:latin typeface="Arial"/>
                <a:cs typeface="Arial"/>
              </a:rPr>
              <a:t>feasibility </a:t>
            </a:r>
            <a:r>
              <a:rPr sz="2200" b="0" spc="-5" dirty="0">
                <a:latin typeface="Arial"/>
                <a:cs typeface="Arial"/>
              </a:rPr>
              <a:t>is concerned with two </a:t>
            </a:r>
            <a:r>
              <a:rPr sz="2200" b="0" dirty="0">
                <a:latin typeface="Arial"/>
                <a:cs typeface="Arial"/>
              </a:rPr>
              <a:t>aspects </a:t>
            </a:r>
            <a:r>
              <a:rPr sz="2200" b="0" spc="-5" dirty="0">
                <a:latin typeface="Arial"/>
                <a:cs typeface="Arial"/>
              </a:rPr>
              <a:t>the aggregate  demand </a:t>
            </a:r>
            <a:r>
              <a:rPr sz="2200" b="0" dirty="0">
                <a:latin typeface="Arial"/>
                <a:cs typeface="Arial"/>
              </a:rPr>
              <a:t>for </a:t>
            </a:r>
            <a:r>
              <a:rPr sz="2200" b="0" spc="-5" dirty="0">
                <a:latin typeface="Arial"/>
                <a:cs typeface="Arial"/>
              </a:rPr>
              <a:t>the </a:t>
            </a:r>
            <a:r>
              <a:rPr sz="2200" b="0" dirty="0">
                <a:latin typeface="Arial"/>
                <a:cs typeface="Arial"/>
              </a:rPr>
              <a:t>proposed </a:t>
            </a:r>
            <a:r>
              <a:rPr sz="2200" b="0" spc="-5" dirty="0">
                <a:latin typeface="Arial"/>
                <a:cs typeface="Arial"/>
              </a:rPr>
              <a:t>product/service, the market </a:t>
            </a:r>
            <a:r>
              <a:rPr sz="2200" b="0" dirty="0">
                <a:latin typeface="Arial"/>
                <a:cs typeface="Arial"/>
              </a:rPr>
              <a:t>share </a:t>
            </a:r>
            <a:r>
              <a:rPr sz="2200" b="0" spc="-5" dirty="0">
                <a:latin typeface="Arial"/>
                <a:cs typeface="Arial"/>
              </a:rPr>
              <a:t>of the  project under </a:t>
            </a:r>
            <a:r>
              <a:rPr sz="2200" b="0" dirty="0">
                <a:latin typeface="Arial"/>
                <a:cs typeface="Arial"/>
              </a:rPr>
              <a:t>consideration. </a:t>
            </a:r>
            <a:r>
              <a:rPr sz="2200" b="0" spc="-5" dirty="0">
                <a:latin typeface="Arial"/>
                <a:cs typeface="Arial"/>
              </a:rPr>
              <a:t>For </a:t>
            </a:r>
            <a:r>
              <a:rPr sz="2200" b="0" dirty="0">
                <a:latin typeface="Arial"/>
                <a:cs typeface="Arial"/>
              </a:rPr>
              <a:t>this </a:t>
            </a:r>
            <a:r>
              <a:rPr sz="2200" b="0" spc="-5" dirty="0">
                <a:latin typeface="Arial"/>
                <a:cs typeface="Arial"/>
              </a:rPr>
              <a:t>market analysis requires variety  of information and appropriate forecasting</a:t>
            </a:r>
            <a:r>
              <a:rPr sz="2200" b="0" spc="95" dirty="0">
                <a:latin typeface="Arial"/>
                <a:cs typeface="Arial"/>
              </a:rPr>
              <a:t> </a:t>
            </a:r>
            <a:r>
              <a:rPr sz="2200" b="0" spc="-5" dirty="0">
                <a:latin typeface="Arial"/>
                <a:cs typeface="Arial"/>
              </a:rPr>
              <a:t>methods.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2400" y="2109490"/>
            <a:ext cx="8912225" cy="404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Arial"/>
                <a:cs typeface="Arial"/>
              </a:rPr>
              <a:t>The kind of information required</a:t>
            </a:r>
            <a:r>
              <a:rPr sz="2200" spc="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</a:t>
            </a:r>
            <a:endParaRPr sz="2200" dirty="0">
              <a:latin typeface="Arial"/>
              <a:cs typeface="Arial"/>
            </a:endParaRPr>
          </a:p>
          <a:p>
            <a:pPr marL="257810" indent="-245745" algn="just">
              <a:lnSpc>
                <a:spcPct val="100000"/>
              </a:lnSpc>
              <a:buChar char="●"/>
              <a:tabLst>
                <a:tab pos="258445" algn="l"/>
              </a:tabLst>
            </a:pPr>
            <a:r>
              <a:rPr sz="2200" spc="-5" dirty="0">
                <a:latin typeface="Arial"/>
                <a:cs typeface="Arial"/>
              </a:rPr>
              <a:t>Consumption trends in the past and the </a:t>
            </a:r>
            <a:r>
              <a:rPr sz="2200" dirty="0">
                <a:latin typeface="Arial"/>
                <a:cs typeface="Arial"/>
              </a:rPr>
              <a:t>present consumption</a:t>
            </a:r>
            <a:r>
              <a:rPr sz="2200" spc="6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level</a:t>
            </a:r>
            <a:endParaRPr sz="2200" dirty="0">
              <a:latin typeface="Arial"/>
              <a:cs typeface="Arial"/>
            </a:endParaRPr>
          </a:p>
          <a:p>
            <a:pPr marL="257810" indent="-245745" algn="just">
              <a:lnSpc>
                <a:spcPct val="100000"/>
              </a:lnSpc>
              <a:buChar char="●"/>
              <a:tabLst>
                <a:tab pos="258445" algn="l"/>
              </a:tabLst>
            </a:pPr>
            <a:r>
              <a:rPr sz="2200" spc="-5" dirty="0">
                <a:latin typeface="Arial"/>
                <a:cs typeface="Arial"/>
              </a:rPr>
              <a:t>Past and present supply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position</a:t>
            </a:r>
            <a:endParaRPr sz="2200" dirty="0">
              <a:latin typeface="Arial"/>
              <a:cs typeface="Arial"/>
            </a:endParaRPr>
          </a:p>
          <a:p>
            <a:pPr marL="257810" indent="-245745" algn="just">
              <a:lnSpc>
                <a:spcPct val="100000"/>
              </a:lnSpc>
              <a:buChar char="●"/>
              <a:tabLst>
                <a:tab pos="258445" algn="l"/>
              </a:tabLst>
            </a:pPr>
            <a:r>
              <a:rPr sz="2200" spc="-5" dirty="0">
                <a:latin typeface="Arial"/>
                <a:cs typeface="Arial"/>
              </a:rPr>
              <a:t>Production possibilities and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constraints</a:t>
            </a:r>
            <a:endParaRPr sz="2200" dirty="0">
              <a:latin typeface="Arial"/>
              <a:cs typeface="Arial"/>
            </a:endParaRPr>
          </a:p>
          <a:p>
            <a:pPr marL="257810" indent="-245745" algn="just">
              <a:lnSpc>
                <a:spcPct val="100000"/>
              </a:lnSpc>
              <a:buChar char="●"/>
              <a:tabLst>
                <a:tab pos="258445" algn="l"/>
              </a:tabLst>
            </a:pPr>
            <a:r>
              <a:rPr sz="2200" spc="-5" dirty="0">
                <a:latin typeface="Arial"/>
                <a:cs typeface="Arial"/>
              </a:rPr>
              <a:t>Imports </a:t>
            </a:r>
            <a:r>
              <a:rPr sz="2200" dirty="0">
                <a:latin typeface="Arial"/>
                <a:cs typeface="Arial"/>
              </a:rPr>
              <a:t>and exports</a:t>
            </a:r>
          </a:p>
          <a:p>
            <a:pPr marL="257810" indent="-245745" algn="just">
              <a:lnSpc>
                <a:spcPct val="100000"/>
              </a:lnSpc>
              <a:buChar char="●"/>
              <a:tabLst>
                <a:tab pos="258445" algn="l"/>
              </a:tabLst>
            </a:pPr>
            <a:r>
              <a:rPr sz="2200" spc="-5" dirty="0">
                <a:latin typeface="Arial"/>
                <a:cs typeface="Arial"/>
              </a:rPr>
              <a:t>Structure of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competition</a:t>
            </a:r>
          </a:p>
          <a:p>
            <a:pPr marL="257810" indent="-245745" algn="just">
              <a:lnSpc>
                <a:spcPct val="100000"/>
              </a:lnSpc>
              <a:buChar char="●"/>
              <a:tabLst>
                <a:tab pos="258445" algn="l"/>
              </a:tabLst>
            </a:pPr>
            <a:r>
              <a:rPr sz="2200" spc="-5" dirty="0">
                <a:latin typeface="Arial"/>
                <a:cs typeface="Arial"/>
              </a:rPr>
              <a:t>Cost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structure</a:t>
            </a:r>
            <a:endParaRPr sz="2200" dirty="0">
              <a:latin typeface="Arial"/>
              <a:cs typeface="Arial"/>
            </a:endParaRPr>
          </a:p>
          <a:p>
            <a:pPr marL="257810" indent="-245745" algn="just">
              <a:lnSpc>
                <a:spcPct val="100000"/>
              </a:lnSpc>
              <a:buChar char="●"/>
              <a:tabLst>
                <a:tab pos="258445" algn="l"/>
              </a:tabLst>
            </a:pPr>
            <a:r>
              <a:rPr sz="2200" spc="-5" dirty="0">
                <a:latin typeface="Arial"/>
                <a:cs typeface="Arial"/>
              </a:rPr>
              <a:t>Elasticity of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demand</a:t>
            </a:r>
            <a:endParaRPr sz="2200" dirty="0">
              <a:latin typeface="Arial"/>
              <a:cs typeface="Arial"/>
            </a:endParaRPr>
          </a:p>
          <a:p>
            <a:pPr marL="257810" indent="-245745" algn="just">
              <a:lnSpc>
                <a:spcPct val="100000"/>
              </a:lnSpc>
              <a:buChar char="●"/>
              <a:tabLst>
                <a:tab pos="258445" algn="l"/>
              </a:tabLst>
            </a:pPr>
            <a:r>
              <a:rPr sz="2200" spc="-5" dirty="0">
                <a:latin typeface="Arial"/>
                <a:cs typeface="Arial"/>
              </a:rPr>
              <a:t>Consumer </a:t>
            </a:r>
            <a:r>
              <a:rPr sz="2200" spc="-20" dirty="0">
                <a:latin typeface="Arial"/>
                <a:cs typeface="Arial"/>
              </a:rPr>
              <a:t>behavior, </a:t>
            </a:r>
            <a:r>
              <a:rPr sz="2200" dirty="0">
                <a:latin typeface="Arial"/>
                <a:cs typeface="Arial"/>
              </a:rPr>
              <a:t>intentions, </a:t>
            </a:r>
            <a:r>
              <a:rPr sz="2200" spc="-5" dirty="0">
                <a:latin typeface="Arial"/>
                <a:cs typeface="Arial"/>
              </a:rPr>
              <a:t>motivations, attitudes,</a:t>
            </a:r>
            <a:r>
              <a:rPr sz="2200" spc="8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preferences</a:t>
            </a: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latin typeface="Arial"/>
                <a:cs typeface="Arial"/>
              </a:rPr>
              <a:t>and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requirements</a:t>
            </a:r>
            <a:endParaRPr sz="2200" dirty="0">
              <a:latin typeface="Arial"/>
              <a:cs typeface="Arial"/>
            </a:endParaRPr>
          </a:p>
          <a:p>
            <a:pPr marL="257810" indent="-245745" algn="just">
              <a:lnSpc>
                <a:spcPct val="100000"/>
              </a:lnSpc>
              <a:buChar char="●"/>
              <a:tabLst>
                <a:tab pos="258445" algn="l"/>
              </a:tabLst>
            </a:pPr>
            <a:r>
              <a:rPr sz="2200" spc="-5" dirty="0">
                <a:latin typeface="Arial"/>
                <a:cs typeface="Arial"/>
              </a:rPr>
              <a:t>Distribution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channels</a:t>
            </a:r>
            <a:endParaRPr sz="2200" dirty="0">
              <a:latin typeface="Arial"/>
              <a:cs typeface="Arial"/>
            </a:endParaRPr>
          </a:p>
          <a:p>
            <a:pPr marL="242570" indent="-230504" algn="just">
              <a:lnSpc>
                <a:spcPct val="100000"/>
              </a:lnSpc>
              <a:buChar char="●"/>
              <a:tabLst>
                <a:tab pos="243204" algn="l"/>
              </a:tabLst>
            </a:pPr>
            <a:r>
              <a:rPr sz="2200" spc="-5" dirty="0">
                <a:latin typeface="Arial"/>
                <a:cs typeface="Arial"/>
              </a:rPr>
              <a:t>Administrative, technical and legal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constraints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57157" y="6573208"/>
            <a:ext cx="19113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t>48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en-IN" spc="-5" smtClean="0"/>
              <a:t>48</a:t>
            </a:fld>
            <a:endParaRPr lang="en-IN" spc="-5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0" y="609600"/>
            <a:ext cx="5410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latin typeface="Arial"/>
                <a:cs typeface="Arial"/>
              </a:rPr>
              <a:t>Technical</a:t>
            </a:r>
            <a:r>
              <a:rPr sz="2800" b="1" spc="-16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Analysis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45668" y="1959610"/>
            <a:ext cx="7733665" cy="2320584"/>
          </a:xfrm>
          <a:prstGeom prst="rect">
            <a:avLst/>
          </a:prstGeom>
        </p:spPr>
        <p:txBody>
          <a:bodyPr vert="horz" wrap="square" lIns="0" tIns="164541" rIns="0" bIns="0" rtlCol="0">
            <a:spAutoFit/>
          </a:bodyPr>
          <a:lstStyle/>
          <a:p>
            <a:pPr marL="283845" marR="5080" algn="just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Technical </a:t>
            </a:r>
            <a:r>
              <a:rPr dirty="0"/>
              <a:t>analysis seeks </a:t>
            </a:r>
            <a:r>
              <a:rPr spc="-5" dirty="0"/>
              <a:t>to </a:t>
            </a:r>
            <a:r>
              <a:rPr dirty="0"/>
              <a:t>determine whether  prerequisites for successful commissioning </a:t>
            </a:r>
            <a:r>
              <a:rPr spc="-5" dirty="0"/>
              <a:t>of  the </a:t>
            </a:r>
            <a:r>
              <a:rPr dirty="0"/>
              <a:t>project have </a:t>
            </a:r>
            <a:r>
              <a:rPr spc="-5" dirty="0"/>
              <a:t>been </a:t>
            </a:r>
            <a:r>
              <a:rPr dirty="0"/>
              <a:t>considered </a:t>
            </a:r>
            <a:r>
              <a:rPr spc="-5" dirty="0"/>
              <a:t>and  </a:t>
            </a:r>
            <a:r>
              <a:rPr dirty="0"/>
              <a:t>reasonably </a:t>
            </a:r>
            <a:r>
              <a:rPr spc="-5" dirty="0"/>
              <a:t>good </a:t>
            </a:r>
            <a:r>
              <a:rPr dirty="0"/>
              <a:t>choices have </a:t>
            </a:r>
            <a:r>
              <a:rPr spc="-5" dirty="0"/>
              <a:t>been made with  </a:t>
            </a:r>
            <a:r>
              <a:rPr dirty="0"/>
              <a:t>respect </a:t>
            </a:r>
            <a:r>
              <a:rPr spc="-5" dirty="0"/>
              <a:t>to </a:t>
            </a:r>
            <a:r>
              <a:rPr dirty="0"/>
              <a:t>location, size, and so</a:t>
            </a:r>
            <a:r>
              <a:rPr spc="-30" dirty="0"/>
              <a:t> </a:t>
            </a:r>
            <a:r>
              <a:rPr dirty="0"/>
              <a:t>on.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757157" y="6573208"/>
            <a:ext cx="19113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t>49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en-IN" spc="-5" smtClean="0"/>
              <a:t>49</a:t>
            </a:fld>
            <a:endParaRPr lang="en-IN" spc="-5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5668" y="1499057"/>
            <a:ext cx="7827009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b="0" spc="20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b="0" spc="20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pc="-5" dirty="0"/>
              <a:t>Entrepreneur </a:t>
            </a:r>
            <a:r>
              <a:rPr dirty="0"/>
              <a:t>is a </a:t>
            </a:r>
            <a:r>
              <a:rPr spc="-5" dirty="0"/>
              <a:t>person </a:t>
            </a:r>
            <a:r>
              <a:rPr dirty="0"/>
              <a:t>who </a:t>
            </a:r>
            <a:r>
              <a:rPr spc="-5" dirty="0"/>
              <a:t>undertakes an  enterprise. </a:t>
            </a:r>
            <a:r>
              <a:rPr spc="-10" dirty="0"/>
              <a:t>The </a:t>
            </a:r>
            <a:r>
              <a:rPr spc="-5" dirty="0"/>
              <a:t>process of creation </a:t>
            </a:r>
            <a:r>
              <a:rPr dirty="0"/>
              <a:t>is </a:t>
            </a:r>
            <a:r>
              <a:rPr spc="-10" dirty="0"/>
              <a:t>called  </a:t>
            </a:r>
            <a:r>
              <a:rPr spc="-5" dirty="0"/>
              <a:t>entrepreneurship.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2956305"/>
            <a:ext cx="7807325" cy="317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spc="-5" dirty="0">
                <a:latin typeface="Bookman Old Style"/>
                <a:cs typeface="Bookman Old Style"/>
              </a:rPr>
              <a:t>An entrepreneur can be considered as </a:t>
            </a:r>
            <a:r>
              <a:rPr sz="2700" b="0" dirty="0">
                <a:latin typeface="Bookman Old Style"/>
                <a:cs typeface="Bookman Old Style"/>
              </a:rPr>
              <a:t>a  </a:t>
            </a:r>
            <a:r>
              <a:rPr sz="2700" b="0" spc="-5" dirty="0">
                <a:latin typeface="Bookman Old Style"/>
                <a:cs typeface="Bookman Old Style"/>
              </a:rPr>
              <a:t>person </a:t>
            </a:r>
            <a:r>
              <a:rPr sz="2700" b="0" dirty="0">
                <a:latin typeface="Bookman Old Style"/>
                <a:cs typeface="Bookman Old Style"/>
              </a:rPr>
              <a:t>who </a:t>
            </a:r>
            <a:r>
              <a:rPr sz="2700" b="0" spc="-5" dirty="0">
                <a:latin typeface="Bookman Old Style"/>
                <a:cs typeface="Bookman Old Style"/>
              </a:rPr>
              <a:t>bears </a:t>
            </a:r>
            <a:r>
              <a:rPr sz="2700" b="0" dirty="0">
                <a:latin typeface="Bookman Old Style"/>
                <a:cs typeface="Bookman Old Style"/>
              </a:rPr>
              <a:t>the risk </a:t>
            </a:r>
            <a:r>
              <a:rPr sz="2700" b="0" spc="-5" dirty="0">
                <a:latin typeface="Bookman Old Style"/>
                <a:cs typeface="Bookman Old Style"/>
              </a:rPr>
              <a:t>of operating </a:t>
            </a:r>
            <a:r>
              <a:rPr sz="2700" b="0" dirty="0">
                <a:latin typeface="Bookman Old Style"/>
                <a:cs typeface="Bookman Old Style"/>
              </a:rPr>
              <a:t>a  </a:t>
            </a:r>
            <a:r>
              <a:rPr sz="2700" b="0" spc="-5" dirty="0">
                <a:latin typeface="Bookman Old Style"/>
                <a:cs typeface="Bookman Old Style"/>
              </a:rPr>
              <a:t>business </a:t>
            </a:r>
            <a:r>
              <a:rPr sz="2700" b="0" dirty="0">
                <a:latin typeface="Bookman Old Style"/>
                <a:cs typeface="Bookman Old Style"/>
              </a:rPr>
              <a:t>in the face </a:t>
            </a:r>
            <a:r>
              <a:rPr sz="2700" b="0" spc="-5" dirty="0">
                <a:latin typeface="Bookman Old Style"/>
                <a:cs typeface="Bookman Old Style"/>
              </a:rPr>
              <a:t>of uncertainty about </a:t>
            </a:r>
            <a:r>
              <a:rPr sz="2700" b="0" dirty="0">
                <a:latin typeface="Bookman Old Style"/>
                <a:cs typeface="Bookman Old Style"/>
              </a:rPr>
              <a:t>the  future</a:t>
            </a:r>
            <a:r>
              <a:rPr sz="2700" b="0" spc="-25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conditions.</a:t>
            </a:r>
            <a:endParaRPr sz="2700" dirty="0">
              <a:latin typeface="Bookman Old Style"/>
              <a:cs typeface="Bookman Old Style"/>
            </a:endParaRPr>
          </a:p>
          <a:p>
            <a:pPr marL="268605" marR="17780" indent="-256540">
              <a:lnSpc>
                <a:spcPct val="100000"/>
              </a:lnSpc>
              <a:spcBef>
                <a:spcPts val="1764"/>
              </a:spcBef>
              <a:tabLst>
                <a:tab pos="268605" algn="l"/>
              </a:tabLst>
            </a:pPr>
            <a:r>
              <a:rPr sz="1900" spc="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900" spc="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800" b="0" spc="-5" dirty="0">
                <a:latin typeface="Bookman Old Style"/>
                <a:cs typeface="Bookman Old Style"/>
              </a:rPr>
              <a:t>Entrepreneur as One Who </a:t>
            </a:r>
            <a:r>
              <a:rPr sz="2800" b="0" spc="-10" dirty="0">
                <a:latin typeface="Bookman Old Style"/>
                <a:cs typeface="Bookman Old Style"/>
              </a:rPr>
              <a:t>Always searches  </a:t>
            </a:r>
            <a:r>
              <a:rPr sz="2800" b="0" spc="-5" dirty="0">
                <a:latin typeface="Bookman Old Style"/>
                <a:cs typeface="Bookman Old Style"/>
              </a:rPr>
              <a:t>for Change, </a:t>
            </a:r>
            <a:r>
              <a:rPr sz="2800" b="0" spc="-10" dirty="0">
                <a:latin typeface="Bookman Old Style"/>
                <a:cs typeface="Bookman Old Style"/>
              </a:rPr>
              <a:t>Responds </a:t>
            </a:r>
            <a:r>
              <a:rPr sz="2800" b="0" spc="-5" dirty="0">
                <a:latin typeface="Bookman Old Style"/>
                <a:cs typeface="Bookman Old Style"/>
              </a:rPr>
              <a:t>to it &amp; Exploits it </a:t>
            </a:r>
            <a:r>
              <a:rPr sz="2800" b="0" spc="-10" dirty="0">
                <a:latin typeface="Bookman Old Style"/>
                <a:cs typeface="Bookman Old Style"/>
              </a:rPr>
              <a:t>as  </a:t>
            </a:r>
            <a:r>
              <a:rPr sz="2800" b="0" spc="-5" dirty="0">
                <a:latin typeface="Bookman Old Style"/>
                <a:cs typeface="Bookman Old Style"/>
              </a:rPr>
              <a:t>an</a:t>
            </a:r>
            <a:r>
              <a:rPr sz="2800" b="0" spc="-10" dirty="0">
                <a:latin typeface="Bookman Old Style"/>
                <a:cs typeface="Bookman Old Style"/>
              </a:rPr>
              <a:t> Opportunity.</a:t>
            </a:r>
            <a:endParaRPr sz="2800" dirty="0">
              <a:latin typeface="Bookman Old Style"/>
              <a:cs typeface="Bookman Old Styl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10361" y="250140"/>
            <a:ext cx="7342632" cy="8458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406400"/>
            <a:ext cx="8564752" cy="518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The important questions raised in technical analysis</a:t>
            </a:r>
            <a:r>
              <a:rPr sz="2400" b="1" spc="1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are</a:t>
            </a:r>
            <a:r>
              <a:rPr sz="2400" dirty="0">
                <a:latin typeface="Arial"/>
                <a:cs typeface="Arial"/>
              </a:rPr>
              <a:t>:</a:t>
            </a:r>
          </a:p>
          <a:p>
            <a:pPr marL="12700" marR="494665">
              <a:lnSpc>
                <a:spcPct val="100000"/>
              </a:lnSpc>
              <a:buSzPct val="95833"/>
              <a:buFont typeface="Wingdings"/>
              <a:buChar char=""/>
              <a:tabLst>
                <a:tab pos="285115" algn="l"/>
              </a:tabLst>
            </a:pPr>
            <a:r>
              <a:rPr sz="2400" spc="-5" dirty="0">
                <a:latin typeface="Arial"/>
                <a:cs typeface="Arial"/>
              </a:rPr>
              <a:t>Has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availability </a:t>
            </a:r>
            <a:r>
              <a:rPr sz="2400" dirty="0">
                <a:latin typeface="Arial"/>
                <a:cs typeface="Arial"/>
              </a:rPr>
              <a:t>if </a:t>
            </a:r>
            <a:r>
              <a:rPr sz="2400" spc="-5" dirty="0">
                <a:latin typeface="Arial"/>
                <a:cs typeface="Arial"/>
              </a:rPr>
              <a:t>raw material, </a:t>
            </a:r>
            <a:r>
              <a:rPr sz="2400" spc="-25" dirty="0">
                <a:latin typeface="Arial"/>
                <a:cs typeface="Arial"/>
              </a:rPr>
              <a:t>power, </a:t>
            </a:r>
            <a:r>
              <a:rPr sz="2400" spc="-5" dirty="0">
                <a:latin typeface="Arial"/>
                <a:cs typeface="Arial"/>
              </a:rPr>
              <a:t>and other  inputs been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established?</a:t>
            </a:r>
            <a:endParaRPr sz="2400" dirty="0">
              <a:latin typeface="Arial"/>
              <a:cs typeface="Arial"/>
            </a:endParaRPr>
          </a:p>
          <a:p>
            <a:pPr marL="284480" indent="-272415">
              <a:lnSpc>
                <a:spcPct val="100000"/>
              </a:lnSpc>
              <a:buSzPct val="95833"/>
              <a:buFont typeface="Wingdings"/>
              <a:buChar char=""/>
              <a:tabLst>
                <a:tab pos="285115" algn="l"/>
              </a:tabLst>
            </a:pPr>
            <a:r>
              <a:rPr sz="2400" dirty="0">
                <a:latin typeface="Arial"/>
                <a:cs typeface="Arial"/>
              </a:rPr>
              <a:t>Is the </a:t>
            </a:r>
            <a:r>
              <a:rPr sz="2400" spc="-5" dirty="0">
                <a:latin typeface="Arial"/>
                <a:cs typeface="Arial"/>
              </a:rPr>
              <a:t>selected scale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operation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optimal?</a:t>
            </a:r>
            <a:endParaRPr sz="2400" dirty="0">
              <a:latin typeface="Arial"/>
              <a:cs typeface="Arial"/>
            </a:endParaRPr>
          </a:p>
          <a:p>
            <a:pPr marL="284480" indent="-272415">
              <a:lnSpc>
                <a:spcPct val="100000"/>
              </a:lnSpc>
              <a:buSzPct val="95833"/>
              <a:buFont typeface="Wingdings"/>
              <a:buChar char=""/>
              <a:tabLst>
                <a:tab pos="285115" algn="l"/>
              </a:tabLst>
            </a:pPr>
            <a:r>
              <a:rPr sz="2400" dirty="0">
                <a:latin typeface="Arial"/>
                <a:cs typeface="Arial"/>
              </a:rPr>
              <a:t>Is the </a:t>
            </a:r>
            <a:r>
              <a:rPr sz="2400" spc="-5" dirty="0">
                <a:latin typeface="Arial"/>
                <a:cs typeface="Arial"/>
              </a:rPr>
              <a:t>production process chosen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suitable?</a:t>
            </a:r>
            <a:endParaRPr sz="2400" dirty="0">
              <a:latin typeface="Arial"/>
              <a:cs typeface="Arial"/>
            </a:endParaRPr>
          </a:p>
          <a:p>
            <a:pPr marL="285115" indent="-273050">
              <a:lnSpc>
                <a:spcPct val="100000"/>
              </a:lnSpc>
              <a:spcBef>
                <a:spcPts val="5"/>
              </a:spcBef>
              <a:buSzPct val="95833"/>
              <a:buFont typeface="Wingdings"/>
              <a:buChar char=""/>
              <a:tabLst>
                <a:tab pos="285750" algn="l"/>
              </a:tabLst>
            </a:pPr>
            <a:r>
              <a:rPr sz="2400" dirty="0">
                <a:latin typeface="Arial"/>
                <a:cs typeface="Arial"/>
              </a:rPr>
              <a:t>Are the </a:t>
            </a:r>
            <a:r>
              <a:rPr sz="2400" spc="-5" dirty="0">
                <a:latin typeface="Arial"/>
                <a:cs typeface="Arial"/>
              </a:rPr>
              <a:t>equipment and machines chosen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appropriate?</a:t>
            </a:r>
            <a:endParaRPr sz="2400" dirty="0">
              <a:latin typeface="Arial"/>
              <a:cs typeface="Arial"/>
            </a:endParaRPr>
          </a:p>
          <a:p>
            <a:pPr marL="12700" marR="850900">
              <a:lnSpc>
                <a:spcPct val="100000"/>
              </a:lnSpc>
              <a:buSzPct val="95833"/>
              <a:buFont typeface="Wingdings"/>
              <a:buChar char=""/>
              <a:tabLst>
                <a:tab pos="285115" algn="l"/>
              </a:tabLst>
            </a:pPr>
            <a:r>
              <a:rPr sz="2400" spc="-5" dirty="0">
                <a:latin typeface="Arial"/>
                <a:cs typeface="Arial"/>
              </a:rPr>
              <a:t>Have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auxiliary equipment and supplementary  engineering works been provided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for?</a:t>
            </a:r>
          </a:p>
          <a:p>
            <a:pPr marL="284480" indent="-272415">
              <a:lnSpc>
                <a:spcPct val="100000"/>
              </a:lnSpc>
              <a:buSzPct val="95833"/>
              <a:buFont typeface="Wingdings"/>
              <a:buChar char=""/>
              <a:tabLst>
                <a:tab pos="285115" algn="l"/>
              </a:tabLst>
            </a:pPr>
            <a:r>
              <a:rPr sz="2400" spc="-5" dirty="0">
                <a:latin typeface="Arial"/>
                <a:cs typeface="Arial"/>
              </a:rPr>
              <a:t>Has provision been made </a:t>
            </a:r>
            <a:r>
              <a:rPr sz="2400" dirty="0">
                <a:latin typeface="Arial"/>
                <a:cs typeface="Arial"/>
              </a:rPr>
              <a:t>for treatment of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effluents?</a:t>
            </a:r>
            <a:endParaRPr sz="2400" dirty="0">
              <a:latin typeface="Arial"/>
              <a:cs typeface="Arial"/>
            </a:endParaRPr>
          </a:p>
          <a:p>
            <a:pPr marL="285115" indent="-273050">
              <a:lnSpc>
                <a:spcPct val="100000"/>
              </a:lnSpc>
              <a:buSzPct val="95833"/>
              <a:buFont typeface="Wingdings"/>
              <a:buChar char=""/>
              <a:tabLst>
                <a:tab pos="285750" algn="l"/>
              </a:tabLst>
            </a:pPr>
            <a:r>
              <a:rPr sz="2400" dirty="0">
                <a:latin typeface="Arial"/>
                <a:cs typeface="Arial"/>
              </a:rPr>
              <a:t>Is the </a:t>
            </a:r>
            <a:r>
              <a:rPr sz="2400" spc="-5" dirty="0">
                <a:latin typeface="Arial"/>
                <a:cs typeface="Arial"/>
              </a:rPr>
              <a:t>proposed layout </a:t>
            </a:r>
            <a:r>
              <a:rPr sz="2400" dirty="0">
                <a:latin typeface="Arial"/>
                <a:cs typeface="Arial"/>
              </a:rPr>
              <a:t>of the site, </a:t>
            </a:r>
            <a:r>
              <a:rPr sz="2400" spc="-5" dirty="0">
                <a:latin typeface="Arial"/>
                <a:cs typeface="Arial"/>
              </a:rPr>
              <a:t>buildings and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plant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sound?</a:t>
            </a:r>
            <a:endParaRPr sz="2400" dirty="0">
              <a:latin typeface="Arial"/>
              <a:cs typeface="Arial"/>
            </a:endParaRPr>
          </a:p>
          <a:p>
            <a:pPr marL="284480" indent="-272415">
              <a:lnSpc>
                <a:spcPct val="100000"/>
              </a:lnSpc>
              <a:buSzPct val="95833"/>
              <a:buFont typeface="Wingdings"/>
              <a:buChar char=""/>
              <a:tabLst>
                <a:tab pos="285115" algn="l"/>
              </a:tabLst>
            </a:pPr>
            <a:r>
              <a:rPr sz="2400" spc="-5" dirty="0">
                <a:latin typeface="Arial"/>
                <a:cs typeface="Arial"/>
              </a:rPr>
              <a:t>Have work schedules been drawn up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realistically?</a:t>
            </a:r>
            <a:endParaRPr sz="24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buSzPct val="95833"/>
              <a:buFont typeface="Wingdings"/>
              <a:buChar char=""/>
              <a:tabLst>
                <a:tab pos="285115" algn="l"/>
              </a:tabLst>
            </a:pPr>
            <a:r>
              <a:rPr sz="2400" dirty="0">
                <a:latin typeface="Arial"/>
                <a:cs typeface="Arial"/>
              </a:rPr>
              <a:t>Is the </a:t>
            </a:r>
            <a:r>
              <a:rPr sz="2400" spc="-5" dirty="0">
                <a:latin typeface="Arial"/>
                <a:cs typeface="Arial"/>
              </a:rPr>
              <a:t>technology proposed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be </a:t>
            </a:r>
            <a:r>
              <a:rPr sz="2400" spc="-5" dirty="0">
                <a:latin typeface="Arial"/>
                <a:cs typeface="Arial"/>
              </a:rPr>
              <a:t>employed appropriate  </a:t>
            </a:r>
            <a:r>
              <a:rPr sz="2400" dirty="0">
                <a:latin typeface="Arial"/>
                <a:cs typeface="Arial"/>
              </a:rPr>
              <a:t>from the </a:t>
            </a:r>
            <a:r>
              <a:rPr sz="2400" spc="-5" dirty="0">
                <a:latin typeface="Arial"/>
                <a:cs typeface="Arial"/>
              </a:rPr>
              <a:t>social point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view?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57157" y="6573208"/>
            <a:ext cx="19113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t>50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en-IN" spc="-5" smtClean="0"/>
              <a:t>50</a:t>
            </a:fld>
            <a:endParaRPr lang="en-IN" spc="-5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50210" y="1499057"/>
            <a:ext cx="139827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0" spc="-5" dirty="0">
                <a:latin typeface="Bookman Old Style"/>
                <a:cs typeface="Bookman Old Style"/>
              </a:rPr>
              <a:t>analysis</a:t>
            </a:r>
            <a:endParaRPr sz="270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67198" y="1499057"/>
            <a:ext cx="94996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0" spc="-5" dirty="0">
                <a:latin typeface="Bookman Old Style"/>
                <a:cs typeface="Bookman Old Style"/>
              </a:rPr>
              <a:t>se</a:t>
            </a:r>
            <a:r>
              <a:rPr sz="2700" b="0" spc="-20" dirty="0">
                <a:latin typeface="Bookman Old Style"/>
                <a:cs typeface="Bookman Old Style"/>
              </a:rPr>
              <a:t>e</a:t>
            </a:r>
            <a:r>
              <a:rPr sz="2700" b="0" spc="-5" dirty="0">
                <a:latin typeface="Bookman Old Style"/>
                <a:cs typeface="Bookman Old Style"/>
              </a:rPr>
              <a:t>ks</a:t>
            </a:r>
            <a:endParaRPr sz="2700">
              <a:latin typeface="Bookman Old Style"/>
              <a:cs typeface="Bookman Old Sty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1499057"/>
            <a:ext cx="162941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700" b="0" spc="-20" dirty="0">
                <a:latin typeface="Bookman Old Style"/>
                <a:cs typeface="Bookman Old Style"/>
              </a:rPr>
              <a:t>T</a:t>
            </a:r>
            <a:r>
              <a:rPr sz="2700" b="0" spc="-5" dirty="0">
                <a:latin typeface="Bookman Old Style"/>
                <a:cs typeface="Bookman Old Style"/>
              </a:rPr>
              <a:t>ech</a:t>
            </a:r>
            <a:r>
              <a:rPr sz="2700" b="0" spc="15" dirty="0">
                <a:latin typeface="Bookman Old Style"/>
                <a:cs typeface="Bookman Old Style"/>
              </a:rPr>
              <a:t>n</a:t>
            </a:r>
            <a:r>
              <a:rPr sz="2700" b="0" dirty="0">
                <a:latin typeface="Bookman Old Style"/>
                <a:cs typeface="Bookman Old Style"/>
              </a:rPr>
              <a:t>ic</a:t>
            </a:r>
            <a:r>
              <a:rPr sz="2700" b="0" spc="-20" dirty="0">
                <a:latin typeface="Bookman Old Style"/>
                <a:cs typeface="Bookman Old Style"/>
              </a:rPr>
              <a:t>a</a:t>
            </a:r>
            <a:r>
              <a:rPr sz="2700" b="0" dirty="0">
                <a:latin typeface="Bookman Old Style"/>
                <a:cs typeface="Bookman Old Style"/>
              </a:rPr>
              <a:t>l  whether</a:t>
            </a:r>
            <a:endParaRPr sz="2700">
              <a:latin typeface="Bookman Old Style"/>
              <a:cs typeface="Bookman Old Sty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10585" y="1499057"/>
            <a:ext cx="569976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26435">
              <a:lnSpc>
                <a:spcPct val="100000"/>
              </a:lnSpc>
              <a:spcBef>
                <a:spcPts val="100"/>
              </a:spcBef>
              <a:tabLst>
                <a:tab pos="2835275" algn="l"/>
                <a:tab pos="3938904" algn="l"/>
                <a:tab pos="4004310" algn="l"/>
              </a:tabLst>
            </a:pPr>
            <a:r>
              <a:rPr sz="2700" b="0" spc="-10" dirty="0">
                <a:latin typeface="Bookman Old Style"/>
                <a:cs typeface="Bookman Old Style"/>
              </a:rPr>
              <a:t>t</a:t>
            </a:r>
            <a:r>
              <a:rPr sz="2700" b="0" dirty="0">
                <a:latin typeface="Bookman Old Style"/>
                <a:cs typeface="Bookman Old Style"/>
              </a:rPr>
              <a:t>o		</a:t>
            </a:r>
            <a:r>
              <a:rPr sz="2700" b="0" spc="-5" dirty="0">
                <a:latin typeface="Bookman Old Style"/>
                <a:cs typeface="Bookman Old Style"/>
              </a:rPr>
              <a:t>dete</a:t>
            </a:r>
            <a:r>
              <a:rPr sz="2700" b="0" spc="-20" dirty="0">
                <a:latin typeface="Bookman Old Style"/>
                <a:cs typeface="Bookman Old Style"/>
              </a:rPr>
              <a:t>r</a:t>
            </a:r>
            <a:r>
              <a:rPr sz="2700" b="0" spc="-10" dirty="0">
                <a:latin typeface="Bookman Old Style"/>
                <a:cs typeface="Bookman Old Style"/>
              </a:rPr>
              <a:t>m</a:t>
            </a:r>
            <a:r>
              <a:rPr sz="2700" b="0" dirty="0">
                <a:latin typeface="Bookman Old Style"/>
                <a:cs typeface="Bookman Old Style"/>
              </a:rPr>
              <a:t>ine  </a:t>
            </a:r>
            <a:r>
              <a:rPr sz="2700" b="0" spc="-5" dirty="0">
                <a:latin typeface="Bookman Old Style"/>
                <a:cs typeface="Bookman Old Style"/>
              </a:rPr>
              <a:t>prerequis</a:t>
            </a:r>
            <a:r>
              <a:rPr sz="2700" b="0" spc="-15" dirty="0">
                <a:latin typeface="Bookman Old Style"/>
                <a:cs typeface="Bookman Old Style"/>
              </a:rPr>
              <a:t>i</a:t>
            </a:r>
            <a:r>
              <a:rPr sz="2700" b="0" dirty="0">
                <a:latin typeface="Bookman Old Style"/>
                <a:cs typeface="Bookman Old Style"/>
              </a:rPr>
              <a:t>tes	for	</a:t>
            </a:r>
            <a:r>
              <a:rPr sz="2700" b="0" spc="-5" dirty="0">
                <a:latin typeface="Bookman Old Style"/>
                <a:cs typeface="Bookman Old Style"/>
              </a:rPr>
              <a:t>suc</a:t>
            </a:r>
            <a:r>
              <a:rPr sz="2700" b="0" spc="-15" dirty="0">
                <a:latin typeface="Bookman Old Style"/>
                <a:cs typeface="Bookman Old Style"/>
              </a:rPr>
              <a:t>c</a:t>
            </a:r>
            <a:r>
              <a:rPr sz="2700" b="0" spc="-5" dirty="0">
                <a:latin typeface="Bookman Old Style"/>
                <a:cs typeface="Bookman Old Style"/>
              </a:rPr>
              <a:t>essful</a:t>
            </a:r>
            <a:endParaRPr sz="2700">
              <a:latin typeface="Bookman Old Style"/>
              <a:cs typeface="Bookman Old Sty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1700" y="2322321"/>
            <a:ext cx="770763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700" b="0" spc="-5" dirty="0">
                <a:latin typeface="Bookman Old Style"/>
                <a:cs typeface="Bookman Old Style"/>
              </a:rPr>
              <a:t>commissioning </a:t>
            </a:r>
            <a:r>
              <a:rPr sz="2700" b="0" spc="5" dirty="0">
                <a:latin typeface="Bookman Old Style"/>
                <a:cs typeface="Bookman Old Style"/>
              </a:rPr>
              <a:t>of </a:t>
            </a:r>
            <a:r>
              <a:rPr sz="2700" b="0" dirty="0">
                <a:latin typeface="Bookman Old Style"/>
                <a:cs typeface="Bookman Old Style"/>
              </a:rPr>
              <a:t>the </a:t>
            </a:r>
            <a:r>
              <a:rPr sz="2700" b="0" spc="-10" dirty="0">
                <a:latin typeface="Bookman Old Style"/>
                <a:cs typeface="Bookman Old Style"/>
              </a:rPr>
              <a:t>project </a:t>
            </a:r>
            <a:r>
              <a:rPr sz="2700" b="0" spc="-5" dirty="0">
                <a:latin typeface="Bookman Old Style"/>
                <a:cs typeface="Bookman Old Style"/>
              </a:rPr>
              <a:t>have </a:t>
            </a:r>
            <a:r>
              <a:rPr sz="2700" b="0" spc="-10" dirty="0">
                <a:latin typeface="Bookman Old Style"/>
                <a:cs typeface="Bookman Old Style"/>
              </a:rPr>
              <a:t>been  </a:t>
            </a:r>
            <a:r>
              <a:rPr sz="2700" b="0" spc="-5" dirty="0">
                <a:latin typeface="Bookman Old Style"/>
                <a:cs typeface="Bookman Old Style"/>
              </a:rPr>
              <a:t>considered and </a:t>
            </a:r>
            <a:r>
              <a:rPr sz="2700" b="0" spc="-10" dirty="0">
                <a:latin typeface="Bookman Old Style"/>
                <a:cs typeface="Bookman Old Style"/>
              </a:rPr>
              <a:t>reasonably </a:t>
            </a:r>
            <a:r>
              <a:rPr sz="2700" b="0" spc="-5" dirty="0">
                <a:latin typeface="Bookman Old Style"/>
                <a:cs typeface="Bookman Old Style"/>
              </a:rPr>
              <a:t>good </a:t>
            </a:r>
            <a:r>
              <a:rPr sz="2700" b="0" spc="-10" dirty="0">
                <a:latin typeface="Bookman Old Style"/>
                <a:cs typeface="Bookman Old Style"/>
              </a:rPr>
              <a:t>choices </a:t>
            </a:r>
            <a:r>
              <a:rPr sz="2700" b="0" spc="-5" dirty="0">
                <a:latin typeface="Bookman Old Style"/>
                <a:cs typeface="Bookman Old Style"/>
              </a:rPr>
              <a:t>have  been </a:t>
            </a:r>
            <a:r>
              <a:rPr sz="2700" b="0" spc="-10" dirty="0">
                <a:latin typeface="Bookman Old Style"/>
                <a:cs typeface="Bookman Old Style"/>
              </a:rPr>
              <a:t>made </a:t>
            </a:r>
            <a:r>
              <a:rPr sz="2700" b="0" spc="-5" dirty="0">
                <a:latin typeface="Bookman Old Style"/>
                <a:cs typeface="Bookman Old Style"/>
              </a:rPr>
              <a:t>with respect to location, size, and  so</a:t>
            </a:r>
            <a:r>
              <a:rPr sz="2700" b="0" spc="-15" dirty="0">
                <a:latin typeface="Bookman Old Style"/>
                <a:cs typeface="Bookman Old Style"/>
              </a:rPr>
              <a:t> </a:t>
            </a:r>
            <a:r>
              <a:rPr sz="2700" b="0" dirty="0">
                <a:latin typeface="Bookman Old Style"/>
                <a:cs typeface="Bookman Old Style"/>
              </a:rPr>
              <a:t>on.</a:t>
            </a:r>
            <a:endParaRPr sz="27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20724" y="443483"/>
            <a:ext cx="6693408" cy="67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757157" y="6573208"/>
            <a:ext cx="19113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t>51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en-IN" spc="-5" smtClean="0"/>
              <a:t>51</a:t>
            </a:fld>
            <a:endParaRPr lang="en-IN" spc="-5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3268" y="1770634"/>
            <a:ext cx="8227695" cy="3521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11176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dirty="0">
                <a:latin typeface="Bookman Old Style"/>
                <a:cs typeface="Bookman Old Style"/>
              </a:rPr>
              <a:t>Has the </a:t>
            </a:r>
            <a:r>
              <a:rPr sz="2700" b="0" spc="-5" dirty="0">
                <a:latin typeface="Bookman Old Style"/>
                <a:cs typeface="Bookman Old Style"/>
              </a:rPr>
              <a:t>availability </a:t>
            </a:r>
            <a:r>
              <a:rPr sz="2700" b="0" dirty="0">
                <a:latin typeface="Bookman Old Style"/>
                <a:cs typeface="Bookman Old Style"/>
              </a:rPr>
              <a:t>if raw </a:t>
            </a:r>
            <a:r>
              <a:rPr sz="2700" b="0" spc="-5" dirty="0">
                <a:latin typeface="Bookman Old Style"/>
                <a:cs typeface="Bookman Old Style"/>
              </a:rPr>
              <a:t>material, power, </a:t>
            </a:r>
            <a:r>
              <a:rPr sz="2700" b="0" dirty="0">
                <a:latin typeface="Bookman Old Style"/>
                <a:cs typeface="Bookman Old Style"/>
              </a:rPr>
              <a:t>and  </a:t>
            </a:r>
            <a:r>
              <a:rPr sz="2700" b="0" spc="-5" dirty="0">
                <a:latin typeface="Bookman Old Style"/>
                <a:cs typeface="Bookman Old Style"/>
              </a:rPr>
              <a:t>other </a:t>
            </a:r>
            <a:r>
              <a:rPr sz="2700" b="0" dirty="0">
                <a:latin typeface="Bookman Old Style"/>
                <a:cs typeface="Bookman Old Style"/>
              </a:rPr>
              <a:t>inputs </a:t>
            </a:r>
            <a:r>
              <a:rPr sz="2700" b="0" spc="-5" dirty="0">
                <a:latin typeface="Bookman Old Style"/>
                <a:cs typeface="Bookman Old Style"/>
              </a:rPr>
              <a:t>been</a:t>
            </a:r>
            <a:r>
              <a:rPr sz="2700" b="0" spc="-30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established?</a:t>
            </a:r>
            <a:endParaRPr sz="270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dirty="0">
                <a:latin typeface="Bookman Old Style"/>
                <a:cs typeface="Bookman Old Style"/>
              </a:rPr>
              <a:t>Is the </a:t>
            </a:r>
            <a:r>
              <a:rPr sz="2700" b="0" spc="-10" dirty="0">
                <a:latin typeface="Bookman Old Style"/>
                <a:cs typeface="Bookman Old Style"/>
              </a:rPr>
              <a:t>selected </a:t>
            </a:r>
            <a:r>
              <a:rPr sz="2700" b="0" spc="-5" dirty="0">
                <a:latin typeface="Bookman Old Style"/>
                <a:cs typeface="Bookman Old Style"/>
              </a:rPr>
              <a:t>scale of operation</a:t>
            </a:r>
            <a:r>
              <a:rPr sz="2700" b="0" spc="-45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optimal?</a:t>
            </a:r>
            <a:endParaRPr sz="270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268605" algn="l"/>
              </a:tabLst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dirty="0">
                <a:latin typeface="Bookman Old Style"/>
                <a:cs typeface="Bookman Old Style"/>
              </a:rPr>
              <a:t>Is the </a:t>
            </a:r>
            <a:r>
              <a:rPr sz="2700" b="0" spc="-5" dirty="0">
                <a:latin typeface="Bookman Old Style"/>
                <a:cs typeface="Bookman Old Style"/>
              </a:rPr>
              <a:t>production </a:t>
            </a:r>
            <a:r>
              <a:rPr sz="2700" b="0" dirty="0">
                <a:latin typeface="Bookman Old Style"/>
                <a:cs typeface="Bookman Old Style"/>
              </a:rPr>
              <a:t>process </a:t>
            </a:r>
            <a:r>
              <a:rPr sz="2700" b="0" spc="-5" dirty="0">
                <a:latin typeface="Bookman Old Style"/>
                <a:cs typeface="Bookman Old Style"/>
              </a:rPr>
              <a:t>chosen</a:t>
            </a:r>
            <a:r>
              <a:rPr sz="2700" b="0" spc="-85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suitable?</a:t>
            </a:r>
            <a:endParaRPr sz="2700">
              <a:latin typeface="Bookman Old Style"/>
              <a:cs typeface="Bookman Old Style"/>
            </a:endParaRPr>
          </a:p>
          <a:p>
            <a:pPr marL="268605" marR="1096010" indent="-256540">
              <a:lnSpc>
                <a:spcPct val="100000"/>
              </a:lnSpc>
              <a:spcBef>
                <a:spcPts val="405"/>
              </a:spcBef>
              <a:tabLst>
                <a:tab pos="268605" algn="l"/>
              </a:tabLst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spc="-5" dirty="0">
                <a:latin typeface="Bookman Old Style"/>
                <a:cs typeface="Bookman Old Style"/>
              </a:rPr>
              <a:t>Are </a:t>
            </a:r>
            <a:r>
              <a:rPr sz="2700" b="0" dirty="0">
                <a:latin typeface="Bookman Old Style"/>
                <a:cs typeface="Bookman Old Style"/>
              </a:rPr>
              <a:t>the </a:t>
            </a:r>
            <a:r>
              <a:rPr sz="2700" b="0" spc="-5" dirty="0">
                <a:latin typeface="Bookman Old Style"/>
                <a:cs typeface="Bookman Old Style"/>
              </a:rPr>
              <a:t>equipment </a:t>
            </a:r>
            <a:r>
              <a:rPr sz="2700" b="0" dirty="0">
                <a:latin typeface="Bookman Old Style"/>
                <a:cs typeface="Bookman Old Style"/>
              </a:rPr>
              <a:t>and </a:t>
            </a:r>
            <a:r>
              <a:rPr sz="2700" b="0" spc="-5" dirty="0">
                <a:latin typeface="Bookman Old Style"/>
                <a:cs typeface="Bookman Old Style"/>
              </a:rPr>
              <a:t>machines chosen  appropriate?</a:t>
            </a:r>
            <a:endParaRPr sz="2700">
              <a:latin typeface="Bookman Old Style"/>
              <a:cs typeface="Bookman Old Style"/>
            </a:endParaRPr>
          </a:p>
          <a:p>
            <a:pPr marL="268605" marR="5080" indent="-256540">
              <a:lnSpc>
                <a:spcPct val="100000"/>
              </a:lnSpc>
              <a:spcBef>
                <a:spcPts val="400"/>
              </a:spcBef>
              <a:tabLst>
                <a:tab pos="268605" algn="l"/>
              </a:tabLst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dirty="0">
                <a:latin typeface="Bookman Old Style"/>
                <a:cs typeface="Bookman Old Style"/>
              </a:rPr>
              <a:t>Have the </a:t>
            </a:r>
            <a:r>
              <a:rPr sz="2700" b="0" spc="-10" dirty="0">
                <a:latin typeface="Bookman Old Style"/>
                <a:cs typeface="Bookman Old Style"/>
              </a:rPr>
              <a:t>auxiliary </a:t>
            </a:r>
            <a:r>
              <a:rPr sz="2700" b="0" spc="-5" dirty="0">
                <a:latin typeface="Bookman Old Style"/>
                <a:cs typeface="Bookman Old Style"/>
              </a:rPr>
              <a:t>equipment </a:t>
            </a:r>
            <a:r>
              <a:rPr sz="2700" b="0" dirty="0">
                <a:latin typeface="Bookman Old Style"/>
                <a:cs typeface="Bookman Old Style"/>
              </a:rPr>
              <a:t>&amp; </a:t>
            </a:r>
            <a:r>
              <a:rPr sz="2700" b="0" spc="-5" dirty="0">
                <a:latin typeface="Bookman Old Style"/>
                <a:cs typeface="Bookman Old Style"/>
              </a:rPr>
              <a:t>supplementary  engineering </a:t>
            </a:r>
            <a:r>
              <a:rPr sz="2700" b="0" spc="-10" dirty="0">
                <a:latin typeface="Bookman Old Style"/>
                <a:cs typeface="Bookman Old Style"/>
              </a:rPr>
              <a:t>works </a:t>
            </a:r>
            <a:r>
              <a:rPr sz="2700" b="0" spc="-5" dirty="0">
                <a:latin typeface="Bookman Old Style"/>
                <a:cs typeface="Bookman Old Style"/>
              </a:rPr>
              <a:t>been provided</a:t>
            </a:r>
            <a:r>
              <a:rPr sz="2700" b="0" spc="-10" dirty="0">
                <a:latin typeface="Bookman Old Style"/>
                <a:cs typeface="Bookman Old Style"/>
              </a:rPr>
              <a:t> </a:t>
            </a:r>
            <a:r>
              <a:rPr sz="2700" b="0" dirty="0">
                <a:latin typeface="Bookman Old Style"/>
                <a:cs typeface="Bookman Old Style"/>
              </a:rPr>
              <a:t>for?</a:t>
            </a:r>
            <a:endParaRPr sz="270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2608" y="224027"/>
            <a:ext cx="7877556" cy="11201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57157" y="6573208"/>
            <a:ext cx="19113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t>52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en-IN" spc="-5" smtClean="0"/>
              <a:t>52</a:t>
            </a:fld>
            <a:endParaRPr lang="en-IN" spc="-5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499057"/>
            <a:ext cx="7538720" cy="347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313690" indent="-256540" algn="just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20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20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dirty="0">
                <a:latin typeface="Bookman Old Style"/>
                <a:cs typeface="Bookman Old Style"/>
              </a:rPr>
              <a:t>Has </a:t>
            </a:r>
            <a:r>
              <a:rPr sz="2700" b="0" spc="-5" dirty="0">
                <a:latin typeface="Bookman Old Style"/>
                <a:cs typeface="Bookman Old Style"/>
              </a:rPr>
              <a:t>provision been made </a:t>
            </a:r>
            <a:r>
              <a:rPr sz="2700" b="0" dirty="0">
                <a:latin typeface="Bookman Old Style"/>
                <a:cs typeface="Bookman Old Style"/>
              </a:rPr>
              <a:t>for </a:t>
            </a:r>
            <a:r>
              <a:rPr sz="2700" b="0" spc="-5" dirty="0">
                <a:latin typeface="Bookman Old Style"/>
                <a:cs typeface="Bookman Old Style"/>
              </a:rPr>
              <a:t>treatment of  effluents?</a:t>
            </a:r>
            <a:endParaRPr sz="2700" dirty="0">
              <a:latin typeface="Bookman Old Style"/>
              <a:cs typeface="Bookman Old Style"/>
            </a:endParaRPr>
          </a:p>
          <a:p>
            <a:pPr marL="268605" marR="5080" indent="-256540" algn="just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dirty="0">
                <a:latin typeface="Bookman Old Style"/>
                <a:cs typeface="Bookman Old Style"/>
              </a:rPr>
              <a:t>Is the </a:t>
            </a:r>
            <a:r>
              <a:rPr sz="2700" b="0" spc="-5" dirty="0">
                <a:latin typeface="Bookman Old Style"/>
                <a:cs typeface="Bookman Old Style"/>
              </a:rPr>
              <a:t>proposed layout of </a:t>
            </a:r>
            <a:r>
              <a:rPr sz="2700" b="0" spc="-10" dirty="0">
                <a:latin typeface="Bookman Old Style"/>
                <a:cs typeface="Bookman Old Style"/>
              </a:rPr>
              <a:t>the </a:t>
            </a:r>
            <a:r>
              <a:rPr sz="2700" b="0" spc="-5" dirty="0">
                <a:latin typeface="Bookman Old Style"/>
                <a:cs typeface="Bookman Old Style"/>
              </a:rPr>
              <a:t>site, buildings  </a:t>
            </a:r>
            <a:r>
              <a:rPr sz="2700" b="0" dirty="0">
                <a:latin typeface="Bookman Old Style"/>
                <a:cs typeface="Bookman Old Style"/>
              </a:rPr>
              <a:t>and </a:t>
            </a:r>
            <a:r>
              <a:rPr sz="2700" b="0" spc="-5" dirty="0">
                <a:latin typeface="Bookman Old Style"/>
                <a:cs typeface="Bookman Old Style"/>
              </a:rPr>
              <a:t>plant</a:t>
            </a:r>
            <a:r>
              <a:rPr sz="2700" b="0" spc="-45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sound?</a:t>
            </a:r>
            <a:endParaRPr sz="2700" dirty="0">
              <a:latin typeface="Bookman Old Style"/>
              <a:cs typeface="Bookman Old Style"/>
            </a:endParaRPr>
          </a:p>
          <a:p>
            <a:pPr marL="268605" marR="1101725" indent="-256540" algn="just">
              <a:lnSpc>
                <a:spcPct val="100000"/>
              </a:lnSpc>
              <a:spcBef>
                <a:spcPts val="400"/>
              </a:spcBef>
              <a:tabLst>
                <a:tab pos="268605" algn="l"/>
              </a:tabLst>
            </a:pPr>
            <a:r>
              <a:rPr sz="1800" spc="20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20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dirty="0">
                <a:latin typeface="Bookman Old Style"/>
                <a:cs typeface="Bookman Old Style"/>
              </a:rPr>
              <a:t>Have </a:t>
            </a:r>
            <a:r>
              <a:rPr sz="2700" b="0" spc="-5" dirty="0">
                <a:latin typeface="Bookman Old Style"/>
                <a:cs typeface="Bookman Old Style"/>
              </a:rPr>
              <a:t>work schedules been drawn up  realistically?</a:t>
            </a:r>
            <a:endParaRPr sz="2700" dirty="0">
              <a:latin typeface="Bookman Old Style"/>
              <a:cs typeface="Bookman Old Style"/>
            </a:endParaRPr>
          </a:p>
          <a:p>
            <a:pPr marL="268605" marR="153670" indent="-256540" algn="just">
              <a:lnSpc>
                <a:spcPct val="100000"/>
              </a:lnSpc>
              <a:spcBef>
                <a:spcPts val="409"/>
              </a:spcBef>
              <a:tabLst>
                <a:tab pos="268605" algn="l"/>
              </a:tabLst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dirty="0">
                <a:latin typeface="Bookman Old Style"/>
                <a:cs typeface="Bookman Old Style"/>
              </a:rPr>
              <a:t>Is the technology </a:t>
            </a:r>
            <a:r>
              <a:rPr sz="2700" b="0" spc="-5" dirty="0">
                <a:latin typeface="Bookman Old Style"/>
                <a:cs typeface="Bookman Old Style"/>
              </a:rPr>
              <a:t>proposed </a:t>
            </a:r>
            <a:r>
              <a:rPr sz="2700" b="0" dirty="0">
                <a:latin typeface="Bookman Old Style"/>
                <a:cs typeface="Bookman Old Style"/>
              </a:rPr>
              <a:t>to </a:t>
            </a:r>
            <a:r>
              <a:rPr sz="2700" b="0" spc="-5" dirty="0">
                <a:latin typeface="Bookman Old Style"/>
                <a:cs typeface="Bookman Old Style"/>
              </a:rPr>
              <a:t>be</a:t>
            </a:r>
            <a:r>
              <a:rPr sz="2700" b="0" spc="-125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employed  appropriate </a:t>
            </a:r>
            <a:r>
              <a:rPr sz="2700" b="0" dirty="0">
                <a:latin typeface="Bookman Old Style"/>
                <a:cs typeface="Bookman Old Style"/>
              </a:rPr>
              <a:t>from the </a:t>
            </a:r>
            <a:r>
              <a:rPr sz="2700" b="0" spc="-5" dirty="0">
                <a:latin typeface="Bookman Old Style"/>
                <a:cs typeface="Bookman Old Style"/>
              </a:rPr>
              <a:t>social point of</a:t>
            </a:r>
            <a:r>
              <a:rPr sz="2700" b="0" spc="-55" dirty="0">
                <a:latin typeface="Bookman Old Style"/>
                <a:cs typeface="Bookman Old Style"/>
              </a:rPr>
              <a:t> </a:t>
            </a:r>
            <a:r>
              <a:rPr sz="2700" b="0" spc="-10" dirty="0">
                <a:latin typeface="Bookman Old Style"/>
                <a:cs typeface="Bookman Old Style"/>
              </a:rPr>
              <a:t>view?</a:t>
            </a:r>
            <a:endParaRPr sz="2700" dirty="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2608" y="224027"/>
            <a:ext cx="7877556" cy="11201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57157" y="6573208"/>
            <a:ext cx="19113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t>53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en-IN" spc="-5" smtClean="0"/>
              <a:t>53</a:t>
            </a:fld>
            <a:endParaRPr lang="en-IN" spc="-5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4777" rIns="0" bIns="0" rtlCol="0">
            <a:spAutoFit/>
          </a:bodyPr>
          <a:lstStyle/>
          <a:p>
            <a:pPr marL="414655" marR="5080" algn="just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This </a:t>
            </a:r>
            <a:r>
              <a:rPr dirty="0"/>
              <a:t>is </a:t>
            </a:r>
            <a:r>
              <a:rPr spc="-5" dirty="0"/>
              <a:t>concerned with </a:t>
            </a:r>
            <a:r>
              <a:rPr dirty="0"/>
              <a:t>judging a </a:t>
            </a:r>
            <a:r>
              <a:rPr spc="-5" dirty="0"/>
              <a:t>project </a:t>
            </a:r>
            <a:r>
              <a:rPr dirty="0"/>
              <a:t>from  the larger </a:t>
            </a:r>
            <a:r>
              <a:rPr spc="-10" dirty="0"/>
              <a:t>social </a:t>
            </a:r>
            <a:r>
              <a:rPr spc="-5" dirty="0"/>
              <a:t>point of </a:t>
            </a:r>
            <a:r>
              <a:rPr spc="-10" dirty="0"/>
              <a:t>view, </a:t>
            </a:r>
            <a:r>
              <a:rPr dirty="0"/>
              <a:t>where in the  focus if </a:t>
            </a:r>
            <a:r>
              <a:rPr spc="-5" dirty="0"/>
              <a:t>on social costs and benefits of </a:t>
            </a:r>
            <a:r>
              <a:rPr dirty="0"/>
              <a:t>a  </a:t>
            </a:r>
            <a:r>
              <a:rPr spc="-5" dirty="0"/>
              <a:t>project, which </a:t>
            </a:r>
            <a:r>
              <a:rPr dirty="0"/>
              <a:t>may </a:t>
            </a:r>
            <a:r>
              <a:rPr spc="-5" dirty="0"/>
              <a:t>often be different </a:t>
            </a:r>
            <a:r>
              <a:rPr dirty="0"/>
              <a:t>from </a:t>
            </a:r>
            <a:r>
              <a:rPr spc="-5" dirty="0"/>
              <a:t>its  monitory costs </a:t>
            </a:r>
            <a:r>
              <a:rPr dirty="0"/>
              <a:t>and</a:t>
            </a:r>
            <a:r>
              <a:rPr spc="-20" dirty="0"/>
              <a:t> </a:t>
            </a:r>
            <a:r>
              <a:rPr spc="-5" dirty="0"/>
              <a:t>benefits.</a:t>
            </a:r>
          </a:p>
        </p:txBody>
      </p:sp>
      <p:sp>
        <p:nvSpPr>
          <p:cNvPr id="3" name="object 3"/>
          <p:cNvSpPr/>
          <p:nvPr/>
        </p:nvSpPr>
        <p:spPr>
          <a:xfrm>
            <a:off x="589787" y="123444"/>
            <a:ext cx="8119871" cy="1335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57157" y="6573208"/>
            <a:ext cx="19113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t>54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en-IN" spc="-5" smtClean="0"/>
              <a:t>54</a:t>
            </a:fld>
            <a:endParaRPr lang="en-IN" spc="-5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500581"/>
            <a:ext cx="7964805" cy="436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715" indent="-256540" algn="just">
              <a:lnSpc>
                <a:spcPct val="100000"/>
              </a:lnSpc>
              <a:spcBef>
                <a:spcPts val="95"/>
              </a:spcBef>
            </a:pPr>
            <a:r>
              <a:rPr sz="1700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700" dirty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sz="2500" b="0" spc="-5" dirty="0">
                <a:latin typeface="Bookman Old Style"/>
                <a:cs typeface="Bookman Old Style"/>
              </a:rPr>
              <a:t>What are the direct economic benefits and costs  </a:t>
            </a:r>
            <a:r>
              <a:rPr sz="2500" b="0" spc="-10" dirty="0">
                <a:latin typeface="Bookman Old Style"/>
                <a:cs typeface="Bookman Old Style"/>
              </a:rPr>
              <a:t>of </a:t>
            </a:r>
            <a:r>
              <a:rPr sz="2500" b="0" spc="-5" dirty="0">
                <a:latin typeface="Bookman Old Style"/>
                <a:cs typeface="Bookman Old Style"/>
              </a:rPr>
              <a:t>the project measured in terms </a:t>
            </a:r>
            <a:r>
              <a:rPr sz="2500" b="0" spc="-10" dirty="0">
                <a:latin typeface="Bookman Old Style"/>
                <a:cs typeface="Bookman Old Style"/>
              </a:rPr>
              <a:t>of </a:t>
            </a:r>
            <a:r>
              <a:rPr sz="2500" b="0" spc="-5" dirty="0">
                <a:latin typeface="Bookman Old Style"/>
                <a:cs typeface="Bookman Old Style"/>
              </a:rPr>
              <a:t>shadow  (efficiency) prices </a:t>
            </a:r>
            <a:r>
              <a:rPr sz="2500" b="0" spc="-10" dirty="0">
                <a:latin typeface="Bookman Old Style"/>
                <a:cs typeface="Bookman Old Style"/>
              </a:rPr>
              <a:t>and </a:t>
            </a:r>
            <a:r>
              <a:rPr sz="2500" b="0" spc="-5" dirty="0">
                <a:latin typeface="Bookman Old Style"/>
                <a:cs typeface="Bookman Old Style"/>
              </a:rPr>
              <a:t>not in terms </a:t>
            </a:r>
            <a:r>
              <a:rPr sz="2500" b="0" spc="-10" dirty="0">
                <a:latin typeface="Bookman Old Style"/>
                <a:cs typeface="Bookman Old Style"/>
              </a:rPr>
              <a:t>of </a:t>
            </a:r>
            <a:r>
              <a:rPr sz="2500" b="0" spc="-5" dirty="0">
                <a:latin typeface="Bookman Old Style"/>
                <a:cs typeface="Bookman Old Style"/>
              </a:rPr>
              <a:t>market  </a:t>
            </a:r>
            <a:r>
              <a:rPr sz="2500" b="0" spc="-10" dirty="0">
                <a:latin typeface="Bookman Old Style"/>
                <a:cs typeface="Bookman Old Style"/>
              </a:rPr>
              <a:t>prices?</a:t>
            </a:r>
            <a:endParaRPr sz="2500" dirty="0">
              <a:latin typeface="Bookman Old Style"/>
              <a:cs typeface="Bookman Old Style"/>
            </a:endParaRPr>
          </a:p>
          <a:p>
            <a:pPr marL="268605" marR="5080" indent="-256540" algn="just">
              <a:lnSpc>
                <a:spcPct val="100000"/>
              </a:lnSpc>
              <a:spcBef>
                <a:spcPts val="400"/>
              </a:spcBef>
            </a:pPr>
            <a:r>
              <a:rPr sz="1700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700" dirty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sz="2500" b="0" spc="-5" dirty="0">
                <a:latin typeface="Bookman Old Style"/>
                <a:cs typeface="Bookman Old Style"/>
              </a:rPr>
              <a:t>What would be the impact </a:t>
            </a:r>
            <a:r>
              <a:rPr sz="2500" b="0" spc="-10" dirty="0">
                <a:latin typeface="Bookman Old Style"/>
                <a:cs typeface="Bookman Old Style"/>
              </a:rPr>
              <a:t>of </a:t>
            </a:r>
            <a:r>
              <a:rPr sz="2500" b="0" spc="-5" dirty="0">
                <a:latin typeface="Bookman Old Style"/>
                <a:cs typeface="Bookman Old Style"/>
              </a:rPr>
              <a:t>the project </a:t>
            </a:r>
            <a:r>
              <a:rPr sz="2500" b="0" spc="-10" dirty="0">
                <a:latin typeface="Bookman Old Style"/>
                <a:cs typeface="Bookman Old Style"/>
              </a:rPr>
              <a:t>on </a:t>
            </a:r>
            <a:r>
              <a:rPr sz="2500" b="0" spc="-5" dirty="0">
                <a:latin typeface="Bookman Old Style"/>
                <a:cs typeface="Bookman Old Style"/>
              </a:rPr>
              <a:t>the  </a:t>
            </a:r>
            <a:r>
              <a:rPr sz="2500" b="0" spc="-10" dirty="0">
                <a:latin typeface="Bookman Old Style"/>
                <a:cs typeface="Bookman Old Style"/>
              </a:rPr>
              <a:t>distribution of income </a:t>
            </a:r>
            <a:r>
              <a:rPr sz="2500" b="0" spc="-5" dirty="0">
                <a:latin typeface="Bookman Old Style"/>
                <a:cs typeface="Bookman Old Style"/>
              </a:rPr>
              <a:t>in the</a:t>
            </a:r>
            <a:r>
              <a:rPr sz="2500" b="0" spc="114" dirty="0">
                <a:latin typeface="Bookman Old Style"/>
                <a:cs typeface="Bookman Old Style"/>
              </a:rPr>
              <a:t> </a:t>
            </a:r>
            <a:r>
              <a:rPr sz="2500" b="0" spc="-5" dirty="0">
                <a:latin typeface="Bookman Old Style"/>
                <a:cs typeface="Bookman Old Style"/>
              </a:rPr>
              <a:t>society?</a:t>
            </a:r>
            <a:endParaRPr sz="2500" dirty="0">
              <a:latin typeface="Bookman Old Style"/>
              <a:cs typeface="Bookman Old Style"/>
            </a:endParaRPr>
          </a:p>
          <a:p>
            <a:pPr marL="268605" marR="5080" indent="-256540" algn="just">
              <a:lnSpc>
                <a:spcPct val="100000"/>
              </a:lnSpc>
              <a:spcBef>
                <a:spcPts val="395"/>
              </a:spcBef>
            </a:pPr>
            <a:r>
              <a:rPr sz="1700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700" dirty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sz="2500" b="0" spc="-5" dirty="0">
                <a:latin typeface="Bookman Old Style"/>
                <a:cs typeface="Bookman Old Style"/>
              </a:rPr>
              <a:t>What would be the impact </a:t>
            </a:r>
            <a:r>
              <a:rPr sz="2500" b="0" spc="-10" dirty="0">
                <a:latin typeface="Bookman Old Style"/>
                <a:cs typeface="Bookman Old Style"/>
              </a:rPr>
              <a:t>of </a:t>
            </a:r>
            <a:r>
              <a:rPr sz="2500" b="0" spc="-5" dirty="0">
                <a:latin typeface="Bookman Old Style"/>
                <a:cs typeface="Bookman Old Style"/>
              </a:rPr>
              <a:t>the </a:t>
            </a:r>
            <a:r>
              <a:rPr sz="2500" b="0" spc="-10" dirty="0">
                <a:latin typeface="Bookman Old Style"/>
                <a:cs typeface="Bookman Old Style"/>
              </a:rPr>
              <a:t>project on </a:t>
            </a:r>
            <a:r>
              <a:rPr sz="2500" b="0" spc="-5" dirty="0">
                <a:latin typeface="Bookman Old Style"/>
                <a:cs typeface="Bookman Old Style"/>
              </a:rPr>
              <a:t>the  level </a:t>
            </a:r>
            <a:r>
              <a:rPr sz="2500" b="0" spc="-10" dirty="0">
                <a:latin typeface="Bookman Old Style"/>
                <a:cs typeface="Bookman Old Style"/>
              </a:rPr>
              <a:t>of </a:t>
            </a:r>
            <a:r>
              <a:rPr sz="2500" b="0" spc="-5" dirty="0">
                <a:latin typeface="Bookman Old Style"/>
                <a:cs typeface="Bookman Old Style"/>
              </a:rPr>
              <a:t>savings &amp; investment in the</a:t>
            </a:r>
            <a:r>
              <a:rPr sz="2500" b="0" spc="95" dirty="0">
                <a:latin typeface="Bookman Old Style"/>
                <a:cs typeface="Bookman Old Style"/>
              </a:rPr>
              <a:t> </a:t>
            </a:r>
            <a:r>
              <a:rPr sz="2500" b="0" spc="-5" dirty="0">
                <a:latin typeface="Bookman Old Style"/>
                <a:cs typeface="Bookman Old Style"/>
              </a:rPr>
              <a:t>society?</a:t>
            </a:r>
            <a:endParaRPr sz="2500" dirty="0">
              <a:latin typeface="Bookman Old Style"/>
              <a:cs typeface="Bookman Old Style"/>
            </a:endParaRPr>
          </a:p>
          <a:p>
            <a:pPr marL="268605" marR="5715" indent="-256540" algn="just">
              <a:lnSpc>
                <a:spcPct val="100000"/>
              </a:lnSpc>
              <a:spcBef>
                <a:spcPts val="409"/>
              </a:spcBef>
            </a:pPr>
            <a:r>
              <a:rPr sz="1700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700" dirty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sz="2500" b="0" spc="-5" dirty="0">
                <a:latin typeface="Bookman Old Style"/>
                <a:cs typeface="Bookman Old Style"/>
              </a:rPr>
              <a:t>What would </a:t>
            </a:r>
            <a:r>
              <a:rPr sz="2500" b="0" dirty="0">
                <a:latin typeface="Bookman Old Style"/>
                <a:cs typeface="Bookman Old Style"/>
              </a:rPr>
              <a:t>be </a:t>
            </a:r>
            <a:r>
              <a:rPr sz="2500" b="0" spc="-5" dirty="0">
                <a:latin typeface="Bookman Old Style"/>
                <a:cs typeface="Bookman Old Style"/>
              </a:rPr>
              <a:t>the contribution </a:t>
            </a:r>
            <a:r>
              <a:rPr sz="2500" b="0" spc="-10" dirty="0">
                <a:latin typeface="Bookman Old Style"/>
                <a:cs typeface="Bookman Old Style"/>
              </a:rPr>
              <a:t>of </a:t>
            </a:r>
            <a:r>
              <a:rPr sz="2500" b="0" spc="-5" dirty="0">
                <a:latin typeface="Bookman Old Style"/>
                <a:cs typeface="Bookman Old Style"/>
              </a:rPr>
              <a:t>the project  towards the fulfillment </a:t>
            </a:r>
            <a:r>
              <a:rPr sz="2500" b="0" spc="-10" dirty="0">
                <a:latin typeface="Bookman Old Style"/>
                <a:cs typeface="Bookman Old Style"/>
              </a:rPr>
              <a:t>of </a:t>
            </a:r>
            <a:r>
              <a:rPr sz="2500" b="0" spc="-5" dirty="0">
                <a:latin typeface="Bookman Old Style"/>
                <a:cs typeface="Bookman Old Style"/>
              </a:rPr>
              <a:t>certain like</a:t>
            </a:r>
            <a:r>
              <a:rPr sz="2500" b="0" spc="690" dirty="0">
                <a:latin typeface="Bookman Old Style"/>
                <a:cs typeface="Bookman Old Style"/>
              </a:rPr>
              <a:t> </a:t>
            </a:r>
            <a:r>
              <a:rPr sz="2500" b="0" spc="-5" dirty="0">
                <a:latin typeface="Bookman Old Style"/>
                <a:cs typeface="Bookman Old Style"/>
              </a:rPr>
              <a:t>self-  sufficiency, employment </a:t>
            </a:r>
            <a:r>
              <a:rPr sz="2500" b="0" spc="-10" dirty="0">
                <a:latin typeface="Bookman Old Style"/>
                <a:cs typeface="Bookman Old Style"/>
              </a:rPr>
              <a:t>and </a:t>
            </a:r>
            <a:r>
              <a:rPr sz="2500" b="0" spc="-5" dirty="0">
                <a:latin typeface="Bookman Old Style"/>
                <a:cs typeface="Bookman Old Style"/>
              </a:rPr>
              <a:t>social</a:t>
            </a:r>
            <a:r>
              <a:rPr sz="2500" b="0" spc="100" dirty="0">
                <a:latin typeface="Bookman Old Style"/>
                <a:cs typeface="Bookman Old Style"/>
              </a:rPr>
              <a:t> </a:t>
            </a:r>
            <a:r>
              <a:rPr sz="2500" b="0" spc="-10" dirty="0">
                <a:latin typeface="Bookman Old Style"/>
                <a:cs typeface="Bookman Old Style"/>
              </a:rPr>
              <a:t>order?</a:t>
            </a:r>
            <a:endParaRPr sz="2500" dirty="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2608" y="224027"/>
            <a:ext cx="8846820" cy="11201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57157" y="6573208"/>
            <a:ext cx="19113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t>55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en-IN" spc="-5" smtClean="0"/>
              <a:t>55</a:t>
            </a:fld>
            <a:endParaRPr lang="en-IN" spc="-5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687567"/>
            <a:ext cx="5145532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2747645" algn="l"/>
              </a:tabLst>
            </a:pPr>
            <a:r>
              <a:rPr sz="1800" b="0" spc="20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b="0" spc="20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b="1" spc="-5" dirty="0"/>
              <a:t>Entrepreneur	</a:t>
            </a:r>
            <a:r>
              <a:rPr b="1" dirty="0"/>
              <a:t>is</a:t>
            </a:r>
            <a:r>
              <a:rPr b="1" spc="-95" dirty="0"/>
              <a:t> </a:t>
            </a:r>
            <a:r>
              <a:rPr b="1" spc="-5" dirty="0"/>
              <a:t>one</a:t>
            </a:r>
            <a:endParaRPr sz="1800" b="1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524000"/>
            <a:ext cx="7942580" cy="409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4510" marR="441959" indent="-229235">
              <a:lnSpc>
                <a:spcPct val="100000"/>
              </a:lnSpc>
              <a:spcBef>
                <a:spcPts val="105"/>
              </a:spcBef>
              <a:buClr>
                <a:srgbClr val="4F81BC"/>
              </a:buClr>
              <a:buFont typeface="Verdana"/>
              <a:buChar char="◦"/>
              <a:tabLst>
                <a:tab pos="525145" algn="l"/>
              </a:tabLst>
            </a:pPr>
            <a:r>
              <a:rPr sz="2300" b="0" dirty="0">
                <a:latin typeface="Bookman Old Style"/>
                <a:cs typeface="Bookman Old Style"/>
              </a:rPr>
              <a:t>Who innovates </a:t>
            </a:r>
            <a:r>
              <a:rPr sz="2300" b="0" spc="-5" dirty="0">
                <a:latin typeface="Bookman Old Style"/>
                <a:cs typeface="Bookman Old Style"/>
              </a:rPr>
              <a:t>and </a:t>
            </a:r>
            <a:r>
              <a:rPr sz="2300" b="0" dirty="0">
                <a:latin typeface="Bookman Old Style"/>
                <a:cs typeface="Bookman Old Style"/>
              </a:rPr>
              <a:t>introduces something </a:t>
            </a:r>
            <a:r>
              <a:rPr sz="2300" b="0" spc="-5" dirty="0">
                <a:latin typeface="Bookman Old Style"/>
                <a:cs typeface="Bookman Old Style"/>
              </a:rPr>
              <a:t>new</a:t>
            </a:r>
            <a:r>
              <a:rPr sz="2300" b="0" spc="-175" dirty="0">
                <a:latin typeface="Bookman Old Style"/>
                <a:cs typeface="Bookman Old Style"/>
              </a:rPr>
              <a:t> </a:t>
            </a:r>
            <a:r>
              <a:rPr sz="2300" b="0" dirty="0">
                <a:latin typeface="Bookman Old Style"/>
                <a:cs typeface="Bookman Old Style"/>
              </a:rPr>
              <a:t>in  the</a:t>
            </a:r>
            <a:r>
              <a:rPr sz="2300" b="0" spc="-30" dirty="0">
                <a:latin typeface="Bookman Old Style"/>
                <a:cs typeface="Bookman Old Style"/>
              </a:rPr>
              <a:t> </a:t>
            </a:r>
            <a:r>
              <a:rPr sz="2300" b="0" dirty="0">
                <a:latin typeface="Bookman Old Style"/>
                <a:cs typeface="Bookman Old Style"/>
              </a:rPr>
              <a:t>economy.</a:t>
            </a:r>
            <a:endParaRPr sz="2300" dirty="0">
              <a:latin typeface="Bookman Old Style"/>
              <a:cs typeface="Bookman Old Style"/>
            </a:endParaRPr>
          </a:p>
          <a:p>
            <a:pPr marL="524510" indent="-229235">
              <a:lnSpc>
                <a:spcPct val="100000"/>
              </a:lnSpc>
              <a:spcBef>
                <a:spcPts val="295"/>
              </a:spcBef>
              <a:buClr>
                <a:srgbClr val="4F81BC"/>
              </a:buClr>
              <a:buFont typeface="Verdana"/>
              <a:buChar char="◦"/>
              <a:tabLst>
                <a:tab pos="525145" algn="l"/>
              </a:tabLst>
            </a:pPr>
            <a:r>
              <a:rPr sz="2300" b="0" dirty="0">
                <a:latin typeface="Bookman Old Style"/>
                <a:cs typeface="Bookman Old Style"/>
              </a:rPr>
              <a:t>Who shifts resources </a:t>
            </a:r>
            <a:r>
              <a:rPr sz="2300" b="0" spc="-5" dirty="0">
                <a:latin typeface="Bookman Old Style"/>
                <a:cs typeface="Bookman Old Style"/>
              </a:rPr>
              <a:t>out of an area of </a:t>
            </a:r>
            <a:r>
              <a:rPr sz="2300" b="0" dirty="0">
                <a:latin typeface="Bookman Old Style"/>
                <a:cs typeface="Bookman Old Style"/>
              </a:rPr>
              <a:t>lower</a:t>
            </a:r>
            <a:r>
              <a:rPr sz="2300" b="0" spc="-55" dirty="0">
                <a:latin typeface="Bookman Old Style"/>
                <a:cs typeface="Bookman Old Style"/>
              </a:rPr>
              <a:t> </a:t>
            </a:r>
            <a:r>
              <a:rPr sz="2300" b="0" spc="-5" dirty="0">
                <a:latin typeface="Bookman Old Style"/>
                <a:cs typeface="Bookman Old Style"/>
              </a:rPr>
              <a:t>and</a:t>
            </a:r>
            <a:endParaRPr sz="2300" dirty="0">
              <a:latin typeface="Bookman Old Style"/>
              <a:cs typeface="Bookman Old Style"/>
            </a:endParaRPr>
          </a:p>
          <a:p>
            <a:pPr marL="524510">
              <a:lnSpc>
                <a:spcPct val="100000"/>
              </a:lnSpc>
              <a:spcBef>
                <a:spcPts val="5"/>
              </a:spcBef>
            </a:pPr>
            <a:r>
              <a:rPr sz="2300" b="0" dirty="0">
                <a:latin typeface="Bookman Old Style"/>
                <a:cs typeface="Bookman Old Style"/>
              </a:rPr>
              <a:t>into an </a:t>
            </a:r>
            <a:r>
              <a:rPr sz="2300" b="0" spc="-5" dirty="0">
                <a:latin typeface="Bookman Old Style"/>
                <a:cs typeface="Bookman Old Style"/>
              </a:rPr>
              <a:t>area </a:t>
            </a:r>
            <a:r>
              <a:rPr sz="2300" b="0" dirty="0">
                <a:latin typeface="Bookman Old Style"/>
                <a:cs typeface="Bookman Old Style"/>
              </a:rPr>
              <a:t>of </a:t>
            </a:r>
            <a:r>
              <a:rPr sz="2300" b="0" spc="-5" dirty="0">
                <a:latin typeface="Bookman Old Style"/>
                <a:cs typeface="Bookman Old Style"/>
              </a:rPr>
              <a:t>productivity </a:t>
            </a:r>
            <a:r>
              <a:rPr sz="2300" b="0" dirty="0">
                <a:latin typeface="Bookman Old Style"/>
                <a:cs typeface="Bookman Old Style"/>
              </a:rPr>
              <a:t>and </a:t>
            </a:r>
            <a:r>
              <a:rPr sz="2300" b="0" spc="-5" dirty="0">
                <a:latin typeface="Bookman Old Style"/>
                <a:cs typeface="Bookman Old Style"/>
              </a:rPr>
              <a:t>greater</a:t>
            </a:r>
            <a:r>
              <a:rPr sz="2300" b="0" spc="-75" dirty="0">
                <a:latin typeface="Bookman Old Style"/>
                <a:cs typeface="Bookman Old Style"/>
              </a:rPr>
              <a:t> </a:t>
            </a:r>
            <a:r>
              <a:rPr sz="2300" b="0" spc="-5" dirty="0">
                <a:latin typeface="Bookman Old Style"/>
                <a:cs typeface="Bookman Old Style"/>
              </a:rPr>
              <a:t>yield.</a:t>
            </a:r>
            <a:endParaRPr sz="2300" dirty="0">
              <a:latin typeface="Bookman Old Style"/>
              <a:cs typeface="Bookman Old Style"/>
            </a:endParaRPr>
          </a:p>
          <a:p>
            <a:pPr marL="524510" marR="273050" indent="-229235">
              <a:lnSpc>
                <a:spcPct val="100000"/>
              </a:lnSpc>
              <a:spcBef>
                <a:spcPts val="300"/>
              </a:spcBef>
              <a:buClr>
                <a:srgbClr val="4F81BC"/>
              </a:buClr>
              <a:buFont typeface="Verdana"/>
              <a:buChar char="◦"/>
              <a:tabLst>
                <a:tab pos="525145" algn="l"/>
              </a:tabLst>
            </a:pPr>
            <a:r>
              <a:rPr sz="2300" b="0" dirty="0">
                <a:latin typeface="Bookman Old Style"/>
                <a:cs typeface="Bookman Old Style"/>
              </a:rPr>
              <a:t>Who </a:t>
            </a:r>
            <a:r>
              <a:rPr sz="2300" b="0" spc="-5" dirty="0">
                <a:latin typeface="Bookman Old Style"/>
                <a:cs typeface="Bookman Old Style"/>
              </a:rPr>
              <a:t>plays </a:t>
            </a:r>
            <a:r>
              <a:rPr sz="2300" b="0" dirty="0">
                <a:latin typeface="Bookman Old Style"/>
                <a:cs typeface="Bookman Old Style"/>
              </a:rPr>
              <a:t>a critical role in economic </a:t>
            </a:r>
            <a:r>
              <a:rPr sz="2300" b="0" spc="-5" dirty="0">
                <a:latin typeface="Bookman Old Style"/>
                <a:cs typeface="Bookman Old Style"/>
              </a:rPr>
              <a:t>development  and </a:t>
            </a:r>
            <a:r>
              <a:rPr sz="2300" b="0" dirty="0">
                <a:latin typeface="Bookman Old Style"/>
                <a:cs typeface="Bookman Old Style"/>
              </a:rPr>
              <a:t>an integral </a:t>
            </a:r>
            <a:r>
              <a:rPr sz="2300" b="0" spc="-5" dirty="0">
                <a:latin typeface="Bookman Old Style"/>
                <a:cs typeface="Bookman Old Style"/>
              </a:rPr>
              <a:t>part of </a:t>
            </a:r>
            <a:r>
              <a:rPr sz="2300" b="0" dirty="0">
                <a:latin typeface="Bookman Old Style"/>
                <a:cs typeface="Bookman Old Style"/>
              </a:rPr>
              <a:t>economic</a:t>
            </a:r>
            <a:r>
              <a:rPr sz="2300" b="0" spc="-70" dirty="0">
                <a:latin typeface="Bookman Old Style"/>
                <a:cs typeface="Bookman Old Style"/>
              </a:rPr>
              <a:t> </a:t>
            </a:r>
            <a:r>
              <a:rPr sz="2300" b="0" spc="-5" dirty="0">
                <a:latin typeface="Bookman Old Style"/>
                <a:cs typeface="Bookman Old Style"/>
              </a:rPr>
              <a:t>transformation.</a:t>
            </a:r>
            <a:endParaRPr sz="2300" dirty="0">
              <a:latin typeface="Bookman Old Style"/>
              <a:cs typeface="Bookman Old Style"/>
            </a:endParaRPr>
          </a:p>
          <a:p>
            <a:pPr marL="268605" marR="5080" indent="-256540">
              <a:lnSpc>
                <a:spcPct val="100000"/>
              </a:lnSpc>
              <a:spcBef>
                <a:spcPts val="1880"/>
              </a:spcBef>
              <a:tabLst>
                <a:tab pos="268605" algn="l"/>
              </a:tabLst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spc="-5" dirty="0">
                <a:latin typeface="Bookman Old Style"/>
                <a:cs typeface="Bookman Old Style"/>
              </a:rPr>
              <a:t>Entrepreneur </a:t>
            </a:r>
            <a:r>
              <a:rPr sz="2700" b="0" dirty="0">
                <a:latin typeface="Bookman Old Style"/>
                <a:cs typeface="Bookman Old Style"/>
              </a:rPr>
              <a:t>is an </a:t>
            </a:r>
            <a:r>
              <a:rPr sz="2700" b="0" spc="-5" dirty="0">
                <a:latin typeface="Bookman Old Style"/>
                <a:cs typeface="Bookman Old Style"/>
              </a:rPr>
              <a:t>agent </a:t>
            </a:r>
            <a:r>
              <a:rPr sz="2700" b="0" dirty="0">
                <a:latin typeface="Bookman Old Style"/>
                <a:cs typeface="Bookman Old Style"/>
              </a:rPr>
              <a:t>who </a:t>
            </a:r>
            <a:r>
              <a:rPr sz="2700" b="0" spc="-5" dirty="0">
                <a:latin typeface="Bookman Old Style"/>
                <a:cs typeface="Bookman Old Style"/>
              </a:rPr>
              <a:t>buys </a:t>
            </a:r>
            <a:r>
              <a:rPr sz="2700" b="0" dirty="0">
                <a:latin typeface="Bookman Old Style"/>
                <a:cs typeface="Bookman Old Style"/>
              </a:rPr>
              <a:t>the four  factors </a:t>
            </a:r>
            <a:r>
              <a:rPr sz="2700" b="0" spc="-5" dirty="0">
                <a:latin typeface="Bookman Old Style"/>
                <a:cs typeface="Bookman Old Style"/>
              </a:rPr>
              <a:t>of production at </a:t>
            </a:r>
            <a:r>
              <a:rPr sz="2700" b="0" spc="-10" dirty="0">
                <a:latin typeface="Bookman Old Style"/>
                <a:cs typeface="Bookman Old Style"/>
              </a:rPr>
              <a:t>certain </a:t>
            </a:r>
            <a:r>
              <a:rPr sz="2700" b="0" spc="-5" dirty="0">
                <a:latin typeface="Bookman Old Style"/>
                <a:cs typeface="Bookman Old Style"/>
              </a:rPr>
              <a:t>prices </a:t>
            </a:r>
            <a:r>
              <a:rPr sz="2700" b="0" spc="-10" dirty="0">
                <a:latin typeface="Bookman Old Style"/>
                <a:cs typeface="Bookman Old Style"/>
              </a:rPr>
              <a:t>in  </a:t>
            </a:r>
            <a:r>
              <a:rPr sz="2700" b="0" spc="-5" dirty="0">
                <a:latin typeface="Bookman Old Style"/>
                <a:cs typeface="Bookman Old Style"/>
              </a:rPr>
              <a:t>order </a:t>
            </a:r>
            <a:r>
              <a:rPr sz="2700" b="0" dirty="0">
                <a:latin typeface="Bookman Old Style"/>
                <a:cs typeface="Bookman Old Style"/>
              </a:rPr>
              <a:t>to </a:t>
            </a:r>
            <a:r>
              <a:rPr sz="2700" b="0" spc="-10" dirty="0">
                <a:latin typeface="Bookman Old Style"/>
                <a:cs typeface="Bookman Old Style"/>
              </a:rPr>
              <a:t>combine </a:t>
            </a:r>
            <a:r>
              <a:rPr sz="2700" b="0" dirty="0">
                <a:latin typeface="Bookman Old Style"/>
                <a:cs typeface="Bookman Old Style"/>
              </a:rPr>
              <a:t>them into product </a:t>
            </a:r>
            <a:r>
              <a:rPr sz="2700" b="0" spc="-5" dirty="0">
                <a:latin typeface="Bookman Old Style"/>
                <a:cs typeface="Bookman Old Style"/>
              </a:rPr>
              <a:t>with </a:t>
            </a:r>
            <a:r>
              <a:rPr sz="2700" b="0" dirty="0">
                <a:latin typeface="Bookman Old Style"/>
                <a:cs typeface="Bookman Old Style"/>
              </a:rPr>
              <a:t>a  </a:t>
            </a:r>
            <a:r>
              <a:rPr sz="2700" b="0" spc="-5" dirty="0">
                <a:latin typeface="Bookman Old Style"/>
                <a:cs typeface="Bookman Old Style"/>
              </a:rPr>
              <a:t>view </a:t>
            </a:r>
            <a:r>
              <a:rPr sz="2700" b="0" dirty="0">
                <a:latin typeface="Bookman Old Style"/>
                <a:cs typeface="Bookman Old Style"/>
              </a:rPr>
              <a:t>to </a:t>
            </a:r>
            <a:r>
              <a:rPr sz="2700" b="0" spc="-10" dirty="0">
                <a:latin typeface="Bookman Old Style"/>
                <a:cs typeface="Bookman Old Style"/>
              </a:rPr>
              <a:t>selling </a:t>
            </a:r>
            <a:r>
              <a:rPr sz="2700" b="0" dirty="0">
                <a:latin typeface="Bookman Old Style"/>
                <a:cs typeface="Bookman Old Style"/>
              </a:rPr>
              <a:t>it </a:t>
            </a:r>
            <a:r>
              <a:rPr sz="2700" b="0" spc="-5" dirty="0">
                <a:latin typeface="Bookman Old Style"/>
                <a:cs typeface="Bookman Old Style"/>
              </a:rPr>
              <a:t>at uncertain prices </a:t>
            </a:r>
            <a:r>
              <a:rPr sz="2700" b="0" spc="-10" dirty="0">
                <a:latin typeface="Bookman Old Style"/>
                <a:cs typeface="Bookman Old Style"/>
              </a:rPr>
              <a:t>in</a:t>
            </a:r>
            <a:r>
              <a:rPr sz="2700" b="0" spc="-50" dirty="0">
                <a:latin typeface="Bookman Old Style"/>
                <a:cs typeface="Bookman Old Style"/>
              </a:rPr>
              <a:t> </a:t>
            </a:r>
            <a:r>
              <a:rPr sz="2700" b="0" dirty="0">
                <a:latin typeface="Bookman Old Style"/>
                <a:cs typeface="Bookman Old Style"/>
              </a:rPr>
              <a:t>future.</a:t>
            </a:r>
            <a:endParaRPr sz="2700" dirty="0">
              <a:latin typeface="Bookman Old Style"/>
              <a:cs typeface="Bookman Old Styl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535579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720310"/>
            <a:ext cx="7637145" cy="367347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  <a:tabLst>
                <a:tab pos="268605" algn="l"/>
              </a:tabLst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spc="-5" dirty="0">
                <a:latin typeface="Bookman Old Style"/>
                <a:cs typeface="Bookman Old Style"/>
              </a:rPr>
              <a:t>You are your own boss, boss </a:t>
            </a:r>
            <a:r>
              <a:rPr sz="2700" b="0" spc="-10" dirty="0">
                <a:latin typeface="Bookman Old Style"/>
                <a:cs typeface="Bookman Old Style"/>
              </a:rPr>
              <a:t>to</a:t>
            </a:r>
            <a:r>
              <a:rPr sz="2700" b="0" spc="-50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other</a:t>
            </a:r>
            <a:endParaRPr sz="2700" dirty="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268605" algn="l"/>
              </a:tabLst>
            </a:pPr>
            <a:r>
              <a:rPr sz="1800" spc="20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20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dirty="0">
                <a:latin typeface="Bookman Old Style"/>
                <a:cs typeface="Bookman Old Style"/>
              </a:rPr>
              <a:t>Chance to </a:t>
            </a:r>
            <a:r>
              <a:rPr sz="2700" b="0" spc="-5" dirty="0">
                <a:latin typeface="Bookman Old Style"/>
                <a:cs typeface="Bookman Old Style"/>
              </a:rPr>
              <a:t>put your ideas </a:t>
            </a:r>
            <a:r>
              <a:rPr sz="2700" b="0" spc="-10" dirty="0">
                <a:latin typeface="Bookman Old Style"/>
                <a:cs typeface="Bookman Old Style"/>
              </a:rPr>
              <a:t>into</a:t>
            </a:r>
            <a:r>
              <a:rPr sz="2700" b="0" spc="-25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practice</a:t>
            </a:r>
            <a:endParaRPr sz="2700" dirty="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dirty="0">
                <a:latin typeface="Bookman Old Style"/>
                <a:cs typeface="Bookman Old Style"/>
              </a:rPr>
              <a:t>Make money for</a:t>
            </a:r>
            <a:r>
              <a:rPr sz="2700" b="0" spc="-35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yourself</a:t>
            </a:r>
            <a:endParaRPr sz="2700" dirty="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  <a:tabLst>
                <a:tab pos="268605" algn="l"/>
              </a:tabLst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dirty="0">
                <a:latin typeface="Bookman Old Style"/>
                <a:cs typeface="Bookman Old Style"/>
              </a:rPr>
              <a:t>Chance to </a:t>
            </a:r>
            <a:r>
              <a:rPr sz="2700" b="0" spc="-10" dirty="0">
                <a:latin typeface="Bookman Old Style"/>
                <a:cs typeface="Bookman Old Style"/>
              </a:rPr>
              <a:t>work </a:t>
            </a:r>
            <a:r>
              <a:rPr sz="2700" b="0" spc="-5" dirty="0">
                <a:latin typeface="Bookman Old Style"/>
                <a:cs typeface="Bookman Old Style"/>
              </a:rPr>
              <a:t>directly with your</a:t>
            </a:r>
            <a:r>
              <a:rPr sz="2700" b="0" spc="-45" dirty="0">
                <a:latin typeface="Bookman Old Style"/>
                <a:cs typeface="Bookman Old Style"/>
              </a:rPr>
              <a:t> </a:t>
            </a:r>
            <a:r>
              <a:rPr sz="2700" b="0" spc="-5" dirty="0">
                <a:latin typeface="Bookman Old Style"/>
                <a:cs typeface="Bookman Old Style"/>
              </a:rPr>
              <a:t>customer</a:t>
            </a:r>
            <a:endParaRPr sz="2700" dirty="0">
              <a:latin typeface="Bookman Old Style"/>
              <a:cs typeface="Bookman Old Style"/>
            </a:endParaRPr>
          </a:p>
          <a:p>
            <a:pPr marL="268605" marR="169545" indent="-25654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spc="-5" dirty="0">
                <a:latin typeface="Bookman Old Style"/>
                <a:cs typeface="Bookman Old Style"/>
              </a:rPr>
              <a:t>Personal </a:t>
            </a:r>
            <a:r>
              <a:rPr sz="2700" b="0" spc="-10" dirty="0">
                <a:latin typeface="Bookman Old Style"/>
                <a:cs typeface="Bookman Old Style"/>
              </a:rPr>
              <a:t>satisfaction </a:t>
            </a:r>
            <a:r>
              <a:rPr sz="2700" b="0" spc="-5" dirty="0">
                <a:latin typeface="Bookman Old Style"/>
                <a:cs typeface="Bookman Old Style"/>
              </a:rPr>
              <a:t>of creating </a:t>
            </a:r>
            <a:r>
              <a:rPr sz="2700" b="0" dirty="0">
                <a:latin typeface="Bookman Old Style"/>
                <a:cs typeface="Bookman Old Style"/>
              </a:rPr>
              <a:t>&amp; running  </a:t>
            </a:r>
            <a:r>
              <a:rPr sz="2700" b="0" spc="-5" dirty="0">
                <a:latin typeface="Bookman Old Style"/>
                <a:cs typeface="Bookman Old Style"/>
              </a:rPr>
              <a:t>business</a:t>
            </a:r>
            <a:endParaRPr sz="2700" dirty="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dirty="0">
                <a:latin typeface="Bookman Old Style"/>
                <a:cs typeface="Bookman Old Style"/>
              </a:rPr>
              <a:t>Work in a </a:t>
            </a:r>
            <a:r>
              <a:rPr sz="2700" b="0" spc="-5" dirty="0">
                <a:latin typeface="Bookman Old Style"/>
                <a:cs typeface="Bookman Old Style"/>
              </a:rPr>
              <a:t>field of your</a:t>
            </a:r>
            <a:r>
              <a:rPr sz="2700" b="0" spc="-30" dirty="0">
                <a:latin typeface="Bookman Old Style"/>
                <a:cs typeface="Bookman Old Style"/>
              </a:rPr>
              <a:t> </a:t>
            </a:r>
            <a:r>
              <a:rPr sz="2700" b="0" dirty="0">
                <a:latin typeface="Bookman Old Style"/>
                <a:cs typeface="Bookman Old Style"/>
              </a:rPr>
              <a:t>interest</a:t>
            </a:r>
            <a:endParaRPr sz="2700" dirty="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  <a:tabLst>
                <a:tab pos="268605" algn="l"/>
              </a:tabLst>
            </a:pPr>
            <a:r>
              <a:rPr sz="18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800" spc="15" dirty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sz="2700" b="0" dirty="0">
                <a:latin typeface="Bookman Old Style"/>
                <a:cs typeface="Bookman Old Style"/>
              </a:rPr>
              <a:t>Get </a:t>
            </a:r>
            <a:r>
              <a:rPr sz="2700" b="0" spc="-5" dirty="0">
                <a:latin typeface="Bookman Old Style"/>
                <a:cs typeface="Bookman Old Style"/>
              </a:rPr>
              <a:t>experienced </a:t>
            </a:r>
            <a:r>
              <a:rPr sz="2700" b="0" dirty="0">
                <a:latin typeface="Bookman Old Style"/>
                <a:cs typeface="Bookman Old Style"/>
              </a:rPr>
              <a:t>in </a:t>
            </a:r>
            <a:r>
              <a:rPr sz="2700" b="0" spc="-5" dirty="0">
                <a:latin typeface="Bookman Old Style"/>
                <a:cs typeface="Bookman Old Style"/>
              </a:rPr>
              <a:t>various</a:t>
            </a:r>
            <a:r>
              <a:rPr sz="2700" b="0" spc="-60" dirty="0">
                <a:latin typeface="Bookman Old Style"/>
                <a:cs typeface="Bookman Old Style"/>
              </a:rPr>
              <a:t> </a:t>
            </a:r>
            <a:r>
              <a:rPr sz="2700" b="0" spc="-10" dirty="0">
                <a:latin typeface="Bookman Old Style"/>
                <a:cs typeface="Bookman Old Style"/>
              </a:rPr>
              <a:t>discipline</a:t>
            </a:r>
            <a:endParaRPr sz="2700" dirty="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799" y="123445"/>
            <a:ext cx="8644127" cy="13243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6107" y="1380744"/>
            <a:ext cx="25146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6415" algn="l"/>
              </a:tabLst>
            </a:pPr>
            <a:r>
              <a:rPr sz="1600" b="1" spc="10" dirty="0">
                <a:solidFill>
                  <a:srgbClr val="4F81BC"/>
                </a:solidFill>
              </a:rPr>
              <a:t>1.</a:t>
            </a:r>
            <a:r>
              <a:rPr sz="1600" dirty="0">
                <a:solidFill>
                  <a:srgbClr val="4F81BC"/>
                </a:solidFill>
              </a:rPr>
              <a:t>	</a:t>
            </a:r>
            <a:r>
              <a:rPr sz="2400" b="1" dirty="0"/>
              <a:t>Creativity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5400" y="1707984"/>
            <a:ext cx="8111489" cy="444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91235" indent="-457834">
              <a:lnSpc>
                <a:spcPct val="100000"/>
              </a:lnSpc>
              <a:spcBef>
                <a:spcPts val="95"/>
              </a:spcBef>
              <a:buClr>
                <a:srgbClr val="C0504D"/>
              </a:buClr>
              <a:buFont typeface="Arial"/>
              <a:buChar char="•"/>
              <a:tabLst>
                <a:tab pos="991235" algn="l"/>
                <a:tab pos="991869" algn="l"/>
              </a:tabLst>
            </a:pPr>
            <a:r>
              <a:rPr sz="2200" b="1" spc="-10" dirty="0">
                <a:latin typeface="Bookman Old Style"/>
                <a:cs typeface="Bookman Old Style"/>
              </a:rPr>
              <a:t>Germination, </a:t>
            </a:r>
            <a:r>
              <a:rPr sz="2200" b="1" spc="-5" dirty="0">
                <a:latin typeface="Bookman Old Style"/>
                <a:cs typeface="Bookman Old Style"/>
              </a:rPr>
              <a:t>Preparation,</a:t>
            </a:r>
            <a:r>
              <a:rPr sz="2200" b="1" spc="20" dirty="0">
                <a:latin typeface="Bookman Old Style"/>
                <a:cs typeface="Bookman Old Style"/>
              </a:rPr>
              <a:t> </a:t>
            </a:r>
            <a:r>
              <a:rPr sz="2200" b="1" spc="-10" dirty="0">
                <a:latin typeface="Bookman Old Style"/>
                <a:cs typeface="Bookman Old Style"/>
              </a:rPr>
              <a:t>Incubation,</a:t>
            </a:r>
            <a:endParaRPr sz="2200" b="1" dirty="0">
              <a:latin typeface="Bookman Old Style"/>
              <a:cs typeface="Bookman Old Style"/>
            </a:endParaRPr>
          </a:p>
          <a:p>
            <a:pPr marL="991235">
              <a:lnSpc>
                <a:spcPct val="100000"/>
              </a:lnSpc>
            </a:pPr>
            <a:r>
              <a:rPr sz="2200" b="1" spc="-5" dirty="0">
                <a:latin typeface="Bookman Old Style"/>
                <a:cs typeface="Bookman Old Style"/>
              </a:rPr>
              <a:t>Illumination, Verification</a:t>
            </a:r>
            <a:endParaRPr sz="2200" b="1" dirty="0">
              <a:latin typeface="Bookman Old Style"/>
              <a:cs typeface="Bookman Old Style"/>
            </a:endParaRPr>
          </a:p>
          <a:p>
            <a:pPr marL="526415" indent="-514350">
              <a:lnSpc>
                <a:spcPct val="100000"/>
              </a:lnSpc>
              <a:spcBef>
                <a:spcPts val="390"/>
              </a:spcBef>
              <a:buClr>
                <a:srgbClr val="4F81BC"/>
              </a:buClr>
              <a:buSzPct val="66666"/>
              <a:buAutoNum type="arabicPeriod" startAt="2"/>
              <a:tabLst>
                <a:tab pos="526415" algn="l"/>
                <a:tab pos="527050" algn="l"/>
              </a:tabLst>
            </a:pPr>
            <a:r>
              <a:rPr sz="2400" b="1" dirty="0">
                <a:latin typeface="Bookman Old Style"/>
                <a:cs typeface="Bookman Old Style"/>
              </a:rPr>
              <a:t>Innovation</a:t>
            </a:r>
          </a:p>
          <a:p>
            <a:pPr marL="526415" indent="-514350">
              <a:lnSpc>
                <a:spcPct val="100000"/>
              </a:lnSpc>
              <a:spcBef>
                <a:spcPts val="409"/>
              </a:spcBef>
              <a:buClr>
                <a:srgbClr val="4F81BC"/>
              </a:buClr>
              <a:buSzPct val="66666"/>
              <a:buAutoNum type="arabicPeriod" startAt="2"/>
              <a:tabLst>
                <a:tab pos="526415" algn="l"/>
                <a:tab pos="527050" algn="l"/>
              </a:tabLst>
            </a:pPr>
            <a:r>
              <a:rPr sz="2400" b="1" dirty="0">
                <a:latin typeface="Bookman Old Style"/>
                <a:cs typeface="Bookman Old Style"/>
              </a:rPr>
              <a:t>Dynamism</a:t>
            </a:r>
          </a:p>
          <a:p>
            <a:pPr marL="526415" indent="-514350">
              <a:lnSpc>
                <a:spcPct val="100000"/>
              </a:lnSpc>
              <a:spcBef>
                <a:spcPts val="395"/>
              </a:spcBef>
              <a:buClr>
                <a:srgbClr val="4F81BC"/>
              </a:buClr>
              <a:buSzPct val="66666"/>
              <a:buAutoNum type="arabicPeriod" startAt="2"/>
              <a:tabLst>
                <a:tab pos="526415" algn="l"/>
                <a:tab pos="527050" algn="l"/>
              </a:tabLst>
            </a:pPr>
            <a:r>
              <a:rPr sz="2400" b="1" spc="-5" dirty="0">
                <a:latin typeface="Bookman Old Style"/>
                <a:cs typeface="Bookman Old Style"/>
              </a:rPr>
              <a:t>Leadership</a:t>
            </a:r>
            <a:endParaRPr sz="2400" b="1" dirty="0">
              <a:latin typeface="Bookman Old Style"/>
              <a:cs typeface="Bookman Old Style"/>
            </a:endParaRPr>
          </a:p>
          <a:p>
            <a:pPr marL="526415" indent="-514350">
              <a:lnSpc>
                <a:spcPct val="100000"/>
              </a:lnSpc>
              <a:spcBef>
                <a:spcPts val="395"/>
              </a:spcBef>
              <a:buClr>
                <a:srgbClr val="4F81BC"/>
              </a:buClr>
              <a:buSzPct val="66666"/>
              <a:buAutoNum type="arabicPeriod" startAt="2"/>
              <a:tabLst>
                <a:tab pos="526415" algn="l"/>
                <a:tab pos="527050" algn="l"/>
              </a:tabLst>
            </a:pPr>
            <a:r>
              <a:rPr sz="2400" b="1" spc="-5" dirty="0">
                <a:latin typeface="Bookman Old Style"/>
                <a:cs typeface="Bookman Old Style"/>
              </a:rPr>
              <a:t>Teambuilding</a:t>
            </a:r>
            <a:endParaRPr sz="2400" b="1" dirty="0">
              <a:latin typeface="Bookman Old Style"/>
              <a:cs typeface="Bookman Old Style"/>
            </a:endParaRPr>
          </a:p>
          <a:p>
            <a:pPr marL="526415" indent="-514350">
              <a:lnSpc>
                <a:spcPct val="100000"/>
              </a:lnSpc>
              <a:spcBef>
                <a:spcPts val="409"/>
              </a:spcBef>
              <a:buClr>
                <a:srgbClr val="4F81BC"/>
              </a:buClr>
              <a:buSzPct val="66666"/>
              <a:buAutoNum type="arabicPeriod" startAt="2"/>
              <a:tabLst>
                <a:tab pos="526415" algn="l"/>
                <a:tab pos="527050" algn="l"/>
              </a:tabLst>
            </a:pPr>
            <a:r>
              <a:rPr sz="2400" b="1" spc="-5" dirty="0">
                <a:latin typeface="Bookman Old Style"/>
                <a:cs typeface="Bookman Old Style"/>
              </a:rPr>
              <a:t>Achievement</a:t>
            </a:r>
            <a:r>
              <a:rPr sz="2400" b="1" spc="-10" dirty="0">
                <a:latin typeface="Bookman Old Style"/>
                <a:cs typeface="Bookman Old Style"/>
              </a:rPr>
              <a:t> </a:t>
            </a:r>
            <a:r>
              <a:rPr sz="2400" b="1" dirty="0">
                <a:latin typeface="Bookman Old Style"/>
                <a:cs typeface="Bookman Old Style"/>
              </a:rPr>
              <a:t>motivation</a:t>
            </a:r>
          </a:p>
          <a:p>
            <a:pPr marL="526415" indent="-514350">
              <a:lnSpc>
                <a:spcPct val="100000"/>
              </a:lnSpc>
              <a:spcBef>
                <a:spcPts val="395"/>
              </a:spcBef>
              <a:buClr>
                <a:srgbClr val="4F81BC"/>
              </a:buClr>
              <a:buSzPct val="66666"/>
              <a:buAutoNum type="arabicPeriod" startAt="2"/>
              <a:tabLst>
                <a:tab pos="526415" algn="l"/>
                <a:tab pos="527050" algn="l"/>
              </a:tabLst>
            </a:pPr>
            <a:r>
              <a:rPr sz="2400" b="1" spc="-5" dirty="0">
                <a:latin typeface="Bookman Old Style"/>
                <a:cs typeface="Bookman Old Style"/>
              </a:rPr>
              <a:t>Problem</a:t>
            </a:r>
            <a:r>
              <a:rPr sz="2400" b="1" spc="-20" dirty="0">
                <a:latin typeface="Bookman Old Style"/>
                <a:cs typeface="Bookman Old Style"/>
              </a:rPr>
              <a:t> </a:t>
            </a:r>
            <a:r>
              <a:rPr sz="2400" b="1" dirty="0">
                <a:latin typeface="Bookman Old Style"/>
                <a:cs typeface="Bookman Old Style"/>
              </a:rPr>
              <a:t>solving</a:t>
            </a:r>
          </a:p>
          <a:p>
            <a:pPr marL="526415" indent="-514350">
              <a:lnSpc>
                <a:spcPct val="100000"/>
              </a:lnSpc>
              <a:spcBef>
                <a:spcPts val="395"/>
              </a:spcBef>
              <a:buClr>
                <a:srgbClr val="4F81BC"/>
              </a:buClr>
              <a:buSzPct val="66666"/>
              <a:buAutoNum type="arabicPeriod" startAt="2"/>
              <a:tabLst>
                <a:tab pos="526415" algn="l"/>
                <a:tab pos="527050" algn="l"/>
              </a:tabLst>
            </a:pPr>
            <a:r>
              <a:rPr sz="2400" b="1" dirty="0">
                <a:latin typeface="Bookman Old Style"/>
                <a:cs typeface="Bookman Old Style"/>
              </a:rPr>
              <a:t>Goal</a:t>
            </a:r>
            <a:r>
              <a:rPr sz="2400" b="1" spc="-20" dirty="0">
                <a:latin typeface="Bookman Old Style"/>
                <a:cs typeface="Bookman Old Style"/>
              </a:rPr>
              <a:t> </a:t>
            </a:r>
            <a:r>
              <a:rPr sz="2400" b="1" dirty="0">
                <a:latin typeface="Bookman Old Style"/>
                <a:cs typeface="Bookman Old Style"/>
              </a:rPr>
              <a:t>Orientation</a:t>
            </a:r>
          </a:p>
          <a:p>
            <a:pPr marL="526415" indent="-514350">
              <a:lnSpc>
                <a:spcPct val="100000"/>
              </a:lnSpc>
              <a:spcBef>
                <a:spcPts val="414"/>
              </a:spcBef>
              <a:buClr>
                <a:srgbClr val="4F81BC"/>
              </a:buClr>
              <a:buSzPct val="66666"/>
              <a:buAutoNum type="arabicPeriod" startAt="2"/>
              <a:tabLst>
                <a:tab pos="526415" algn="l"/>
                <a:tab pos="527050" algn="l"/>
              </a:tabLst>
            </a:pPr>
            <a:r>
              <a:rPr sz="2400" b="1" spc="-5" dirty="0">
                <a:latin typeface="Bookman Old Style"/>
                <a:cs typeface="Bookman Old Style"/>
              </a:rPr>
              <a:t>Risk </a:t>
            </a:r>
            <a:r>
              <a:rPr sz="2400" b="1" dirty="0">
                <a:latin typeface="Bookman Old Style"/>
                <a:cs typeface="Bookman Old Style"/>
              </a:rPr>
              <a:t>taking &amp; Decision making</a:t>
            </a:r>
            <a:r>
              <a:rPr sz="2400" b="1" spc="-75" dirty="0">
                <a:latin typeface="Bookman Old Style"/>
                <a:cs typeface="Bookman Old Style"/>
              </a:rPr>
              <a:t> </a:t>
            </a:r>
            <a:r>
              <a:rPr sz="2400" b="1" spc="-5" dirty="0">
                <a:latin typeface="Bookman Old Style"/>
                <a:cs typeface="Bookman Old Style"/>
              </a:rPr>
              <a:t>ability</a:t>
            </a:r>
            <a:endParaRPr sz="2400" b="1" dirty="0">
              <a:latin typeface="Bookman Old Style"/>
              <a:cs typeface="Bookman Old Style"/>
            </a:endParaRPr>
          </a:p>
          <a:p>
            <a:pPr marL="526415" indent="-514350">
              <a:lnSpc>
                <a:spcPct val="100000"/>
              </a:lnSpc>
              <a:spcBef>
                <a:spcPts val="395"/>
              </a:spcBef>
              <a:buClr>
                <a:srgbClr val="4F81BC"/>
              </a:buClr>
              <a:buSzPct val="66666"/>
              <a:buAutoNum type="arabicPeriod" startAt="2"/>
              <a:tabLst>
                <a:tab pos="526415" algn="l"/>
                <a:tab pos="527050" algn="l"/>
              </a:tabLst>
            </a:pPr>
            <a:r>
              <a:rPr sz="2400" b="1" dirty="0">
                <a:latin typeface="Bookman Old Style"/>
                <a:cs typeface="Bookman Old Style"/>
              </a:rPr>
              <a:t>Commitment</a:t>
            </a:r>
          </a:p>
        </p:txBody>
      </p:sp>
      <p:sp>
        <p:nvSpPr>
          <p:cNvPr id="4" name="object 4"/>
          <p:cNvSpPr/>
          <p:nvPr/>
        </p:nvSpPr>
        <p:spPr>
          <a:xfrm>
            <a:off x="152400" y="219456"/>
            <a:ext cx="8796527" cy="1161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9983" y="1403490"/>
            <a:ext cx="8796527" cy="46499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 algn="just">
              <a:lnSpc>
                <a:spcPct val="100000"/>
              </a:lnSpc>
              <a:spcBef>
                <a:spcPts val="100"/>
              </a:spcBef>
            </a:pPr>
            <a:r>
              <a:rPr sz="16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600" spc="15" dirty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He is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a Person who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creates Enterprise. </a:t>
            </a:r>
            <a:r>
              <a:rPr sz="2400" b="0" spc="-10" dirty="0">
                <a:solidFill>
                  <a:srgbClr val="0F243E"/>
                </a:solidFill>
                <a:latin typeface="Bookman Old Style"/>
                <a:cs typeface="Bookman Old Style"/>
              </a:rPr>
              <a:t>The</a:t>
            </a:r>
            <a:r>
              <a:rPr sz="2400" b="0" spc="310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Process</a:t>
            </a:r>
            <a:endParaRPr sz="2400" dirty="0">
              <a:latin typeface="Bookman Old Style"/>
              <a:cs typeface="Bookman Old Style"/>
            </a:endParaRPr>
          </a:p>
          <a:p>
            <a:pPr marL="370205" algn="just">
              <a:lnSpc>
                <a:spcPct val="100000"/>
              </a:lnSpc>
            </a:pP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Creation is called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as</a:t>
            </a:r>
            <a:r>
              <a:rPr sz="2400" b="0" spc="-20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400" b="0" spc="-95" dirty="0">
                <a:solidFill>
                  <a:srgbClr val="0F243E"/>
                </a:solidFill>
                <a:latin typeface="Bookman Old Style"/>
                <a:cs typeface="Bookman Old Style"/>
              </a:rPr>
              <a:t>―Entrepreneurship‖.</a:t>
            </a:r>
            <a:endParaRPr sz="2400" dirty="0">
              <a:latin typeface="Bookman Old Style"/>
              <a:cs typeface="Bookman Old Style"/>
            </a:endParaRPr>
          </a:p>
          <a:p>
            <a:pPr marL="370205" marR="120014" indent="-256540" algn="just">
              <a:lnSpc>
                <a:spcPct val="100000"/>
              </a:lnSpc>
              <a:spcBef>
                <a:spcPts val="395"/>
              </a:spcBef>
            </a:pPr>
            <a:r>
              <a:rPr sz="16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600" spc="15" dirty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This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evolved from </a:t>
            </a:r>
            <a:r>
              <a:rPr sz="2400" b="0" spc="-10" dirty="0">
                <a:solidFill>
                  <a:srgbClr val="0F243E"/>
                </a:solidFill>
                <a:latin typeface="Bookman Old Style"/>
                <a:cs typeface="Bookman Old Style"/>
              </a:rPr>
              <a:t>the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French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Word </a:t>
            </a:r>
            <a:r>
              <a:rPr sz="2400" b="0" spc="-175" dirty="0">
                <a:solidFill>
                  <a:srgbClr val="0F243E"/>
                </a:solidFill>
                <a:latin typeface="Bookman Old Style"/>
                <a:cs typeface="Bookman Old Style"/>
              </a:rPr>
              <a:t>―Entreprende‖ 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in the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12</a:t>
            </a:r>
            <a:r>
              <a:rPr sz="2400" b="0" spc="-7" baseline="24305" dirty="0">
                <a:solidFill>
                  <a:srgbClr val="0F243E"/>
                </a:solidFill>
                <a:latin typeface="Bookman Old Style"/>
                <a:cs typeface="Bookman Old Style"/>
              </a:rPr>
              <a:t>th</a:t>
            </a:r>
            <a:r>
              <a:rPr sz="2400" b="0" spc="352" baseline="24305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Century.</a:t>
            </a:r>
            <a:endParaRPr sz="2400" dirty="0">
              <a:latin typeface="Bookman Old Style"/>
              <a:cs typeface="Bookman Old Style"/>
            </a:endParaRPr>
          </a:p>
          <a:p>
            <a:pPr marL="114300" algn="just">
              <a:lnSpc>
                <a:spcPct val="100000"/>
              </a:lnSpc>
              <a:spcBef>
                <a:spcPts val="400"/>
              </a:spcBef>
            </a:pPr>
            <a:r>
              <a:rPr sz="16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600" spc="15" dirty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In the early 16</a:t>
            </a:r>
            <a:r>
              <a:rPr sz="2400" b="0" spc="-7" baseline="24305" dirty="0">
                <a:solidFill>
                  <a:srgbClr val="0F243E"/>
                </a:solidFill>
                <a:latin typeface="Bookman Old Style"/>
                <a:cs typeface="Bookman Old Style"/>
              </a:rPr>
              <a:t>th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Century, it was applied to</a:t>
            </a:r>
            <a:r>
              <a:rPr sz="2400" b="0" spc="125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those</a:t>
            </a:r>
            <a:endParaRPr sz="2400" dirty="0">
              <a:latin typeface="Bookman Old Style"/>
              <a:cs typeface="Bookman Old Style"/>
            </a:endParaRPr>
          </a:p>
          <a:p>
            <a:pPr marL="370205" algn="just">
              <a:lnSpc>
                <a:spcPct val="100000"/>
              </a:lnSpc>
            </a:pP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who were engaged in Military</a:t>
            </a:r>
            <a:r>
              <a:rPr sz="2400" b="0" spc="735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Expeditions.</a:t>
            </a:r>
            <a:endParaRPr sz="2400" dirty="0">
              <a:latin typeface="Bookman Old Style"/>
              <a:cs typeface="Bookman Old Style"/>
            </a:endParaRPr>
          </a:p>
          <a:p>
            <a:pPr marL="370205" marR="121920" indent="-256540" algn="just">
              <a:lnSpc>
                <a:spcPct val="100000"/>
              </a:lnSpc>
              <a:spcBef>
                <a:spcPts val="409"/>
              </a:spcBef>
            </a:pPr>
            <a:r>
              <a:rPr sz="16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600" spc="15" dirty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In the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17</a:t>
            </a:r>
            <a:r>
              <a:rPr sz="2400" b="0" spc="-7" baseline="24305" dirty="0">
                <a:solidFill>
                  <a:srgbClr val="0F243E"/>
                </a:solidFill>
                <a:latin typeface="Bookman Old Style"/>
                <a:cs typeface="Bookman Old Style"/>
              </a:rPr>
              <a:t>th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Century, it was extended </a:t>
            </a:r>
            <a:r>
              <a:rPr sz="2400" b="0" spc="5" dirty="0">
                <a:solidFill>
                  <a:srgbClr val="0F243E"/>
                </a:solidFill>
                <a:latin typeface="Bookman Old Style"/>
                <a:cs typeface="Bookman Old Style"/>
              </a:rPr>
              <a:t>to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cover Civil 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Engg</a:t>
            </a:r>
            <a:r>
              <a:rPr sz="2400" b="0" spc="-15" dirty="0">
                <a:solidFill>
                  <a:srgbClr val="0F243E"/>
                </a:solidFill>
                <a:latin typeface="Bookman Old Style"/>
                <a:cs typeface="Bookman Old Style"/>
              </a:rPr>
              <a:t>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Services.</a:t>
            </a:r>
            <a:endParaRPr sz="2400" dirty="0">
              <a:latin typeface="Bookman Old Style"/>
              <a:cs typeface="Bookman Old Style"/>
            </a:endParaRPr>
          </a:p>
          <a:p>
            <a:pPr marL="370205" marR="118745" indent="-256540" algn="just">
              <a:lnSpc>
                <a:spcPct val="100000"/>
              </a:lnSpc>
              <a:spcBef>
                <a:spcPts val="395"/>
              </a:spcBef>
            </a:pPr>
            <a:r>
              <a:rPr sz="1600" spc="15" dirty="0">
                <a:solidFill>
                  <a:srgbClr val="4F81BC"/>
                </a:solidFill>
                <a:latin typeface="Wingdings 3"/>
                <a:cs typeface="Wingdings 3"/>
              </a:rPr>
              <a:t></a:t>
            </a:r>
            <a:r>
              <a:rPr sz="1600" spc="15" dirty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In the 18</a:t>
            </a:r>
            <a:r>
              <a:rPr sz="2400" b="0" spc="-7" baseline="24305" dirty="0">
                <a:solidFill>
                  <a:srgbClr val="0F243E"/>
                </a:solidFill>
                <a:latin typeface="Bookman Old Style"/>
                <a:cs typeface="Bookman Old Style"/>
              </a:rPr>
              <a:t>th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Century, </a:t>
            </a:r>
            <a:r>
              <a:rPr sz="2400" b="0" spc="-10" dirty="0">
                <a:solidFill>
                  <a:srgbClr val="0F243E"/>
                </a:solidFill>
                <a:latin typeface="Bookman Old Style"/>
                <a:cs typeface="Bookman Old Style"/>
              </a:rPr>
              <a:t>Richard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Centillon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described  Entrepreneur as </a:t>
            </a:r>
            <a:r>
              <a:rPr sz="2400" b="1" i="1" dirty="0">
                <a:solidFill>
                  <a:srgbClr val="0F243E"/>
                </a:solidFill>
                <a:latin typeface="Bookman Old Style"/>
                <a:cs typeface="Bookman Old Style"/>
              </a:rPr>
              <a:t>“One Who </a:t>
            </a:r>
            <a:r>
              <a:rPr sz="2400" b="1" i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Bears </a:t>
            </a:r>
            <a:r>
              <a:rPr sz="2400" b="1" i="1" dirty="0">
                <a:solidFill>
                  <a:srgbClr val="0F243E"/>
                </a:solidFill>
                <a:latin typeface="Bookman Old Style"/>
                <a:cs typeface="Bookman Old Style"/>
              </a:rPr>
              <a:t>Risk </a:t>
            </a:r>
            <a:r>
              <a:rPr sz="2400" b="1" i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by buying  at Certain Prices </a:t>
            </a:r>
            <a:r>
              <a:rPr sz="2400" b="1" i="1" dirty="0">
                <a:solidFill>
                  <a:srgbClr val="0F243E"/>
                </a:solidFill>
                <a:latin typeface="Bookman Old Style"/>
                <a:cs typeface="Bookman Old Style"/>
              </a:rPr>
              <a:t>&amp; </a:t>
            </a:r>
            <a:r>
              <a:rPr sz="2400" b="1" i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selling at </a:t>
            </a:r>
            <a:r>
              <a:rPr sz="2400" b="1" i="1" dirty="0">
                <a:solidFill>
                  <a:srgbClr val="0F243E"/>
                </a:solidFill>
                <a:latin typeface="Bookman Old Style"/>
                <a:cs typeface="Bookman Old Style"/>
              </a:rPr>
              <a:t>Uncertain  </a:t>
            </a:r>
            <a:r>
              <a:rPr sz="2400" b="1" i="1" spc="-5" dirty="0">
                <a:solidFill>
                  <a:srgbClr val="0F243E"/>
                </a:solidFill>
                <a:latin typeface="Bookman Old Style"/>
                <a:cs typeface="Bookman Old Style"/>
              </a:rPr>
              <a:t>Prices”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which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is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closer </a:t>
            </a:r>
            <a:r>
              <a:rPr sz="2400" b="0" dirty="0">
                <a:solidFill>
                  <a:srgbClr val="0F243E"/>
                </a:solidFill>
                <a:latin typeface="Bookman Old Style"/>
                <a:cs typeface="Bookman Old Style"/>
              </a:rPr>
              <a:t>to </a:t>
            </a:r>
            <a:r>
              <a:rPr sz="2400" b="0" spc="-10" dirty="0">
                <a:solidFill>
                  <a:srgbClr val="0F243E"/>
                </a:solidFill>
                <a:latin typeface="Bookman Old Style"/>
                <a:cs typeface="Bookman Old Style"/>
              </a:rPr>
              <a:t>the </a:t>
            </a:r>
            <a:r>
              <a:rPr sz="2400" b="0" spc="-5" dirty="0">
                <a:solidFill>
                  <a:srgbClr val="0F243E"/>
                </a:solidFill>
                <a:latin typeface="Bookman Old Style"/>
                <a:cs typeface="Bookman Old Style"/>
              </a:rPr>
              <a:t>Terms as Applied  Today.</a:t>
            </a:r>
            <a:endParaRPr sz="2400" dirty="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57883" y="219456"/>
            <a:ext cx="6560820" cy="1161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5"/>
          </p:nvPr>
        </p:nvSpPr>
        <p:spPr>
          <a:xfrm>
            <a:off x="304800" y="6480224"/>
            <a:ext cx="8839200" cy="246221"/>
          </a:xfrm>
        </p:spPr>
        <p:txBody>
          <a:bodyPr/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18CS51                                          Module 3 : ENTREPRENEUR                    Prof. Muneshwara M S</a:t>
            </a:r>
            <a:endParaRPr lang="fr-FR" sz="1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954</TotalTime>
  <Words>2665</Words>
  <Application>Microsoft Office PowerPoint</Application>
  <PresentationFormat>On-screen Show (4:3)</PresentationFormat>
  <Paragraphs>455</Paragraphs>
  <Slides>55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Bookman Old Style</vt:lpstr>
      <vt:lpstr>Calibri</vt:lpstr>
      <vt:lpstr>Times New Roman</vt:lpstr>
      <vt:lpstr>Verdana</vt:lpstr>
      <vt:lpstr>Wingdings</vt:lpstr>
      <vt:lpstr>Wingdings 2</vt:lpstr>
      <vt:lpstr>Wingdings 3</vt:lpstr>
      <vt:lpstr>Office Theme</vt:lpstr>
      <vt:lpstr>PowerPoint Presentation</vt:lpstr>
      <vt:lpstr>MODULE -3 ENTREPRENEUR</vt:lpstr>
      <vt:lpstr>PowerPoint Presentation</vt:lpstr>
      <vt:lpstr>PowerPoint Presentation</vt:lpstr>
      <vt:lpstr> Entrepreneur is a person who undertakes an  enterprise. The process of creation is called  entrepreneurship.</vt:lpstr>
      <vt:lpstr> Entrepreneur is one</vt:lpstr>
      <vt:lpstr>PowerPoint Presentation</vt:lpstr>
      <vt:lpstr>1. Creativity</vt:lpstr>
      <vt:lpstr>PowerPoint Presentation</vt:lpstr>
      <vt:lpstr>PowerPoint Presentation</vt:lpstr>
      <vt:lpstr>PowerPoint Presentation</vt:lpstr>
      <vt:lpstr>PowerPoint Presentation</vt:lpstr>
      <vt:lpstr>I) Classification of Entrepreneurs based on  Functional Characteristics</vt:lpstr>
      <vt:lpstr>PowerPoint Presentation</vt:lpstr>
      <vt:lpstr>III) Classification of Entrepreneurs based  on Types of Business :</vt:lpstr>
      <vt:lpstr>IV) Classification of Entrepreneurs as per the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1) Perceiving ,identifying opportunity</vt:lpstr>
      <vt:lpstr>3) Drawing up a business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Govt of India in order to promote , assist  &amp; develop industries in the National Interest  has taken the following Three Important  Resolutions in the Industrial Resolutions :</vt:lpstr>
      <vt:lpstr>PowerPoint Presentation</vt:lpstr>
      <vt:lpstr>PowerPoint Presentation</vt:lpstr>
      <vt:lpstr>PowerPoint Presentation</vt:lpstr>
      <vt:lpstr> The opportunity to be your own boss, to  implement your own ideas, to earn for himself  or herself is reason to think of starting an SSI  unit.  Entrepreneur who starts their own business  can be grouped into two broad categories.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Market feasibility Market feasibility is concerned with two aspects the aggregate  demand for the proposed product/service, the market share of the  project under consideration. For this market analysis requires variety  of information and appropriate forecasting methods.</vt:lpstr>
      <vt:lpstr>Technical Analysis</vt:lpstr>
      <vt:lpstr>PowerPoint Presentation</vt:lpstr>
      <vt:lpstr>PowerPoint Presentation</vt:lpstr>
      <vt:lpstr>PowerPoint Presentation</vt:lpstr>
      <vt:lpstr>PowerPoint Presentation</vt:lpstr>
      <vt:lpstr>This is concerned with judging a project from  the larger social point of view, where in the  focus if on social costs and benefits of a  project, which may often be different from its  monitory costs and benefits.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ENTREPRENEUR</dc:title>
  <dc:creator>Muneshwara</dc:creator>
  <cp:lastModifiedBy>Muneshwara</cp:lastModifiedBy>
  <cp:revision>35</cp:revision>
  <dcterms:created xsi:type="dcterms:W3CDTF">2020-07-31T05:22:37Z</dcterms:created>
  <dcterms:modified xsi:type="dcterms:W3CDTF">2020-10-20T10:05:08Z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2020-07-31T00:00:00Z</vt:filetime>
  </property>
</Properties>
</file>